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9" r:id="rId4"/>
    <p:sldId id="258" r:id="rId5"/>
    <p:sldId id="259" r:id="rId6"/>
    <p:sldId id="260" r:id="rId7"/>
    <p:sldId id="261" r:id="rId8"/>
    <p:sldId id="262" r:id="rId9"/>
    <p:sldId id="264" r:id="rId10"/>
    <p:sldId id="265" r:id="rId11"/>
    <p:sldId id="267" r:id="rId12"/>
    <p:sldId id="266" r:id="rId13"/>
    <p:sldId id="268" r:id="rId14"/>
    <p:sldId id="270" r:id="rId15"/>
    <p:sldId id="285" r:id="rId16"/>
    <p:sldId id="271"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A74"/>
    <a:srgbClr val="0C79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4E2037-C271-4EE7-A216-CF85F6297A7A}" v="3" dt="2026-09-09T13:01:44.83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9" autoAdjust="0"/>
    <p:restoredTop sz="78170" autoAdjust="0"/>
  </p:normalViewPr>
  <p:slideViewPr>
    <p:cSldViewPr>
      <p:cViewPr varScale="1">
        <p:scale>
          <a:sx n="42" d="100"/>
          <a:sy n="42" d="100"/>
        </p:scale>
        <p:origin x="1404" y="5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st, Allen M (KYTC)" userId="0f35dd19-8374-409a-997f-10ed95db10a5" providerId="ADAL" clId="{147046EA-B416-4EE0-8A59-6AC185A39192}"/>
    <pc:docChg chg="undo redo custSel addSld delSld modSld sldOrd">
      <pc:chgData name="Rust, Allen M (KYTC)" userId="0f35dd19-8374-409a-997f-10ed95db10a5" providerId="ADAL" clId="{147046EA-B416-4EE0-8A59-6AC185A39192}" dt="2026-09-09T13:02:04.942" v="801" actId="1076"/>
      <pc:docMkLst>
        <pc:docMk/>
      </pc:docMkLst>
      <pc:sldChg chg="addSp delSp modSp add mod delAnim modNotesTx">
        <pc:chgData name="Rust, Allen M (KYTC)" userId="0f35dd19-8374-409a-997f-10ed95db10a5" providerId="ADAL" clId="{147046EA-B416-4EE0-8A59-6AC185A39192}" dt="2026-09-09T13:02:04.942" v="801" actId="1076"/>
        <pc:sldMkLst>
          <pc:docMk/>
          <pc:sldMk cId="1213022297" sldId="270"/>
        </pc:sldMkLst>
        <pc:spChg chg="mod">
          <ac:chgData name="Rust, Allen M (KYTC)" userId="0f35dd19-8374-409a-997f-10ed95db10a5" providerId="ADAL" clId="{147046EA-B416-4EE0-8A59-6AC185A39192}" dt="2026-08-28T13:41:01.013" v="712" actId="20577"/>
          <ac:spMkLst>
            <pc:docMk/>
            <pc:sldMk cId="1213022297" sldId="270"/>
            <ac:spMk id="2" creationId="{AC9B699E-892E-1139-52A0-2F308FF58A5A}"/>
          </ac:spMkLst>
        </pc:spChg>
        <pc:spChg chg="add mod">
          <ac:chgData name="Rust, Allen M (KYTC)" userId="0f35dd19-8374-409a-997f-10ed95db10a5" providerId="ADAL" clId="{147046EA-B416-4EE0-8A59-6AC185A39192}" dt="2026-08-28T13:41:07.959" v="715" actId="478"/>
          <ac:spMkLst>
            <pc:docMk/>
            <pc:sldMk cId="1213022297" sldId="270"/>
            <ac:spMk id="9" creationId="{127C2DC1-B128-B2BA-2870-A1227CDC949A}"/>
          </ac:spMkLst>
        </pc:spChg>
        <pc:picChg chg="add mod">
          <ac:chgData name="Rust, Allen M (KYTC)" userId="0f35dd19-8374-409a-997f-10ed95db10a5" providerId="ADAL" clId="{147046EA-B416-4EE0-8A59-6AC185A39192}" dt="2026-09-09T13:02:04.942" v="801" actId="1076"/>
          <ac:picMkLst>
            <pc:docMk/>
            <pc:sldMk cId="1213022297" sldId="270"/>
            <ac:picMk id="10" creationId="{691275CB-02AB-050E-BD60-C74FE50D81D5}"/>
          </ac:picMkLst>
        </pc:picChg>
      </pc:sldChg>
      <pc:sldChg chg="addSp delSp modSp add mod ord modNotesTx">
        <pc:chgData name="Rust, Allen M (KYTC)" userId="0f35dd19-8374-409a-997f-10ed95db10a5" providerId="ADAL" clId="{147046EA-B416-4EE0-8A59-6AC185A39192}" dt="2026-08-28T13:13:26.961" v="507" actId="20577"/>
        <pc:sldMkLst>
          <pc:docMk/>
          <pc:sldMk cId="1465073051" sldId="271"/>
        </pc:sldMkLst>
        <pc:spChg chg="mod">
          <ac:chgData name="Rust, Allen M (KYTC)" userId="0f35dd19-8374-409a-997f-10ed95db10a5" providerId="ADAL" clId="{147046EA-B416-4EE0-8A59-6AC185A39192}" dt="2026-08-28T12:34:32.051" v="129" actId="20577"/>
          <ac:spMkLst>
            <pc:docMk/>
            <pc:sldMk cId="1465073051" sldId="271"/>
            <ac:spMk id="2" creationId="{2C472151-8075-A03F-3DA9-81BE4DE8E1FD}"/>
          </ac:spMkLst>
        </pc:spChg>
        <pc:spChg chg="add mod">
          <ac:chgData name="Rust, Allen M (KYTC)" userId="0f35dd19-8374-409a-997f-10ed95db10a5" providerId="ADAL" clId="{147046EA-B416-4EE0-8A59-6AC185A39192}" dt="2026-08-28T13:13:26.961" v="507" actId="20577"/>
          <ac:spMkLst>
            <pc:docMk/>
            <pc:sldMk cId="1465073051" sldId="271"/>
            <ac:spMk id="3" creationId="{A7DFC030-B9D7-1804-DFE0-6595EB941530}"/>
          </ac:spMkLst>
        </pc:spChg>
        <pc:picChg chg="add mod">
          <ac:chgData name="Rust, Allen M (KYTC)" userId="0f35dd19-8374-409a-997f-10ed95db10a5" providerId="ADAL" clId="{147046EA-B416-4EE0-8A59-6AC185A39192}" dt="2026-08-28T12:48:28.858" v="311" actId="14100"/>
          <ac:picMkLst>
            <pc:docMk/>
            <pc:sldMk cId="1465073051" sldId="271"/>
            <ac:picMk id="4" creationId="{5B7203F8-ECCB-E179-07B9-AAA01388A8AE}"/>
          </ac:picMkLst>
        </pc:picChg>
      </pc:sldChg>
      <pc:sldChg chg="addSp delSp modSp add mod modAnim">
        <pc:chgData name="Rust, Allen M (KYTC)" userId="0f35dd19-8374-409a-997f-10ed95db10a5" providerId="ADAL" clId="{147046EA-B416-4EE0-8A59-6AC185A39192}" dt="2026-08-28T12:54:52.620" v="359"/>
        <pc:sldMkLst>
          <pc:docMk/>
          <pc:sldMk cId="2875374412" sldId="272"/>
        </pc:sldMkLst>
        <pc:spChg chg="add mod">
          <ac:chgData name="Rust, Allen M (KYTC)" userId="0f35dd19-8374-409a-997f-10ed95db10a5" providerId="ADAL" clId="{147046EA-B416-4EE0-8A59-6AC185A39192}" dt="2026-08-28T12:41:44.992" v="307" actId="478"/>
          <ac:spMkLst>
            <pc:docMk/>
            <pc:sldMk cId="2875374412" sldId="272"/>
            <ac:spMk id="4" creationId="{7DB86CA9-EB53-6E06-D384-0FC2386F5378}"/>
          </ac:spMkLst>
        </pc:spChg>
        <pc:spChg chg="add mod">
          <ac:chgData name="Rust, Allen M (KYTC)" userId="0f35dd19-8374-409a-997f-10ed95db10a5" providerId="ADAL" clId="{147046EA-B416-4EE0-8A59-6AC185A39192}" dt="2026-08-28T12:51:02.729" v="340" actId="207"/>
          <ac:spMkLst>
            <pc:docMk/>
            <pc:sldMk cId="2875374412" sldId="272"/>
            <ac:spMk id="6" creationId="{DD60F954-1CFD-8779-9332-646D44F8EFBA}"/>
          </ac:spMkLst>
        </pc:spChg>
        <pc:spChg chg="add mod">
          <ac:chgData name="Rust, Allen M (KYTC)" userId="0f35dd19-8374-409a-997f-10ed95db10a5" providerId="ADAL" clId="{147046EA-B416-4EE0-8A59-6AC185A39192}" dt="2026-08-28T12:50:57.882" v="339" actId="207"/>
          <ac:spMkLst>
            <pc:docMk/>
            <pc:sldMk cId="2875374412" sldId="272"/>
            <ac:spMk id="7" creationId="{89BCAECA-9DA9-2418-0397-5A8E67DDE6BD}"/>
          </ac:spMkLst>
        </pc:spChg>
        <pc:picChg chg="add mod">
          <ac:chgData name="Rust, Allen M (KYTC)" userId="0f35dd19-8374-409a-997f-10ed95db10a5" providerId="ADAL" clId="{147046EA-B416-4EE0-8A59-6AC185A39192}" dt="2026-08-28T12:49:00.366" v="314" actId="1076"/>
          <ac:picMkLst>
            <pc:docMk/>
            <pc:sldMk cId="2875374412" sldId="272"/>
            <ac:picMk id="5" creationId="{A7CCB1D2-F301-2262-2EAE-D532EA68ABBE}"/>
          </ac:picMkLst>
        </pc:picChg>
        <pc:cxnChg chg="add mod">
          <ac:chgData name="Rust, Allen M (KYTC)" userId="0f35dd19-8374-409a-997f-10ed95db10a5" providerId="ADAL" clId="{147046EA-B416-4EE0-8A59-6AC185A39192}" dt="2026-08-28T12:51:44.891" v="342" actId="13822"/>
          <ac:cxnSpMkLst>
            <pc:docMk/>
            <pc:sldMk cId="2875374412" sldId="272"/>
            <ac:cxnSpMk id="9" creationId="{29C09672-7081-144A-1F33-1DD0E172FDE4}"/>
          </ac:cxnSpMkLst>
        </pc:cxnChg>
      </pc:sldChg>
      <pc:sldChg chg="addSp delSp modSp add mod modAnim">
        <pc:chgData name="Rust, Allen M (KYTC)" userId="0f35dd19-8374-409a-997f-10ed95db10a5" providerId="ADAL" clId="{147046EA-B416-4EE0-8A59-6AC185A39192}" dt="2026-08-28T12:58:59.653" v="389"/>
        <pc:sldMkLst>
          <pc:docMk/>
          <pc:sldMk cId="2274225068" sldId="273"/>
        </pc:sldMkLst>
        <pc:spChg chg="add mod">
          <ac:chgData name="Rust, Allen M (KYTC)" userId="0f35dd19-8374-409a-997f-10ed95db10a5" providerId="ADAL" clId="{147046EA-B416-4EE0-8A59-6AC185A39192}" dt="2026-08-28T12:53:58.080" v="358" actId="207"/>
          <ac:spMkLst>
            <pc:docMk/>
            <pc:sldMk cId="2274225068" sldId="273"/>
            <ac:spMk id="8" creationId="{35464822-A843-1BDB-8813-841E27301094}"/>
          </ac:spMkLst>
        </pc:spChg>
        <pc:picChg chg="add del mod">
          <ac:chgData name="Rust, Allen M (KYTC)" userId="0f35dd19-8374-409a-997f-10ed95db10a5" providerId="ADAL" clId="{147046EA-B416-4EE0-8A59-6AC185A39192}" dt="2026-08-28T12:53:18.196" v="353" actId="1037"/>
          <ac:picMkLst>
            <pc:docMk/>
            <pc:sldMk cId="2274225068" sldId="273"/>
            <ac:picMk id="3" creationId="{6730D125-7AB6-57CA-2BC6-F80D38C6FF6D}"/>
          </ac:picMkLst>
        </pc:picChg>
        <pc:picChg chg="mod">
          <ac:chgData name="Rust, Allen M (KYTC)" userId="0f35dd19-8374-409a-997f-10ed95db10a5" providerId="ADAL" clId="{147046EA-B416-4EE0-8A59-6AC185A39192}" dt="2026-08-28T12:52:52.378" v="349" actId="1076"/>
          <ac:picMkLst>
            <pc:docMk/>
            <pc:sldMk cId="2274225068" sldId="273"/>
            <ac:picMk id="5" creationId="{0AFF3E35-1FF9-4242-9AA3-D32C51340CB0}"/>
          </ac:picMkLst>
        </pc:picChg>
      </pc:sldChg>
      <pc:sldChg chg="addSp delSp modSp add mod delAnim modAnim">
        <pc:chgData name="Rust, Allen M (KYTC)" userId="0f35dd19-8374-409a-997f-10ed95db10a5" providerId="ADAL" clId="{147046EA-B416-4EE0-8A59-6AC185A39192}" dt="2026-08-28T12:59:04.348" v="390"/>
        <pc:sldMkLst>
          <pc:docMk/>
          <pc:sldMk cId="1277490812" sldId="274"/>
        </pc:sldMkLst>
        <pc:spChg chg="add mod">
          <ac:chgData name="Rust, Allen M (KYTC)" userId="0f35dd19-8374-409a-997f-10ed95db10a5" providerId="ADAL" clId="{147046EA-B416-4EE0-8A59-6AC185A39192}" dt="2026-08-28T12:56:06.350" v="369" actId="207"/>
          <ac:spMkLst>
            <pc:docMk/>
            <pc:sldMk cId="1277490812" sldId="274"/>
            <ac:spMk id="7" creationId="{0E1DD583-30FF-08AA-00D4-0F87FCA5BFCF}"/>
          </ac:spMkLst>
        </pc:spChg>
        <pc:picChg chg="add mod">
          <ac:chgData name="Rust, Allen M (KYTC)" userId="0f35dd19-8374-409a-997f-10ed95db10a5" providerId="ADAL" clId="{147046EA-B416-4EE0-8A59-6AC185A39192}" dt="2026-08-28T12:55:33.541" v="364" actId="1076"/>
          <ac:picMkLst>
            <pc:docMk/>
            <pc:sldMk cId="1277490812" sldId="274"/>
            <ac:picMk id="6" creationId="{87BFD2A3-DFD9-ED60-73B2-C16404210E0E}"/>
          </ac:picMkLst>
        </pc:picChg>
      </pc:sldChg>
      <pc:sldChg chg="addSp delSp modSp add mod delAnim modAnim">
        <pc:chgData name="Rust, Allen M (KYTC)" userId="0f35dd19-8374-409a-997f-10ed95db10a5" providerId="ADAL" clId="{147046EA-B416-4EE0-8A59-6AC185A39192}" dt="2026-08-28T12:59:07.678" v="391"/>
        <pc:sldMkLst>
          <pc:docMk/>
          <pc:sldMk cId="587399663" sldId="275"/>
        </pc:sldMkLst>
        <pc:spChg chg="add mod">
          <ac:chgData name="Rust, Allen M (KYTC)" userId="0f35dd19-8374-409a-997f-10ed95db10a5" providerId="ADAL" clId="{147046EA-B416-4EE0-8A59-6AC185A39192}" dt="2026-08-28T12:57:22.331" v="381" actId="207"/>
          <ac:spMkLst>
            <pc:docMk/>
            <pc:sldMk cId="587399663" sldId="275"/>
            <ac:spMk id="9" creationId="{FE4F8D98-8EDC-CEA7-836C-5999577595F4}"/>
          </ac:spMkLst>
        </pc:spChg>
        <pc:picChg chg="add mod">
          <ac:chgData name="Rust, Allen M (KYTC)" userId="0f35dd19-8374-409a-997f-10ed95db10a5" providerId="ADAL" clId="{147046EA-B416-4EE0-8A59-6AC185A39192}" dt="2026-08-28T12:57:06.356" v="377" actId="1076"/>
          <ac:picMkLst>
            <pc:docMk/>
            <pc:sldMk cId="587399663" sldId="275"/>
            <ac:picMk id="8" creationId="{D40C2291-6FEF-8422-208E-F6330338EDEE}"/>
          </ac:picMkLst>
        </pc:picChg>
      </pc:sldChg>
      <pc:sldChg chg="addSp delSp modSp add mod delAnim">
        <pc:chgData name="Rust, Allen M (KYTC)" userId="0f35dd19-8374-409a-997f-10ed95db10a5" providerId="ADAL" clId="{147046EA-B416-4EE0-8A59-6AC185A39192}" dt="2026-08-28T13:00:32.899" v="407" actId="207"/>
        <pc:sldMkLst>
          <pc:docMk/>
          <pc:sldMk cId="2212792429" sldId="276"/>
        </pc:sldMkLst>
        <pc:spChg chg="add mod">
          <ac:chgData name="Rust, Allen M (KYTC)" userId="0f35dd19-8374-409a-997f-10ed95db10a5" providerId="ADAL" clId="{147046EA-B416-4EE0-8A59-6AC185A39192}" dt="2026-08-28T13:00:32.899" v="407" actId="207"/>
          <ac:spMkLst>
            <pc:docMk/>
            <pc:sldMk cId="2212792429" sldId="276"/>
            <ac:spMk id="6" creationId="{FB8D98F6-7E25-3ED3-A2A7-EDAC62215800}"/>
          </ac:spMkLst>
        </pc:spChg>
        <pc:picChg chg="add mod">
          <ac:chgData name="Rust, Allen M (KYTC)" userId="0f35dd19-8374-409a-997f-10ed95db10a5" providerId="ADAL" clId="{147046EA-B416-4EE0-8A59-6AC185A39192}" dt="2026-08-28T12:58:12.720" v="388" actId="1076"/>
          <ac:picMkLst>
            <pc:docMk/>
            <pc:sldMk cId="2212792429" sldId="276"/>
            <ac:picMk id="3" creationId="{ABD71E86-41B2-A867-67D9-61C4A501F459}"/>
          </ac:picMkLst>
        </pc:picChg>
      </pc:sldChg>
      <pc:sldChg chg="modSp add mod">
        <pc:chgData name="Rust, Allen M (KYTC)" userId="0f35dd19-8374-409a-997f-10ed95db10a5" providerId="ADAL" clId="{147046EA-B416-4EE0-8A59-6AC185A39192}" dt="2026-08-28T12:59:57.599" v="403" actId="1076"/>
        <pc:sldMkLst>
          <pc:docMk/>
          <pc:sldMk cId="1128199060" sldId="277"/>
        </pc:sldMkLst>
        <pc:spChg chg="mod">
          <ac:chgData name="Rust, Allen M (KYTC)" userId="0f35dd19-8374-409a-997f-10ed95db10a5" providerId="ADAL" clId="{147046EA-B416-4EE0-8A59-6AC185A39192}" dt="2026-08-28T12:59:57.599" v="403" actId="1076"/>
          <ac:spMkLst>
            <pc:docMk/>
            <pc:sldMk cId="1128199060" sldId="277"/>
            <ac:spMk id="9" creationId="{0D112A36-7B3E-BFBE-DD73-383FBF9DC011}"/>
          </ac:spMkLst>
        </pc:spChg>
        <pc:picChg chg="mod">
          <ac:chgData name="Rust, Allen M (KYTC)" userId="0f35dd19-8374-409a-997f-10ed95db10a5" providerId="ADAL" clId="{147046EA-B416-4EE0-8A59-6AC185A39192}" dt="2026-08-28T12:59:48.211" v="400" actId="1076"/>
          <ac:picMkLst>
            <pc:docMk/>
            <pc:sldMk cId="1128199060" sldId="277"/>
            <ac:picMk id="8" creationId="{093D3D96-2086-56D6-12E5-942776F08366}"/>
          </ac:picMkLst>
        </pc:picChg>
      </pc:sldChg>
      <pc:sldChg chg="addSp delSp modSp add mod modAnim">
        <pc:chgData name="Rust, Allen M (KYTC)" userId="0f35dd19-8374-409a-997f-10ed95db10a5" providerId="ADAL" clId="{147046EA-B416-4EE0-8A59-6AC185A39192}" dt="2026-08-28T13:02:23.176" v="425"/>
        <pc:sldMkLst>
          <pc:docMk/>
          <pc:sldMk cId="2124325907" sldId="278"/>
        </pc:sldMkLst>
        <pc:spChg chg="add del mod">
          <ac:chgData name="Rust, Allen M (KYTC)" userId="0f35dd19-8374-409a-997f-10ed95db10a5" providerId="ADAL" clId="{147046EA-B416-4EE0-8A59-6AC185A39192}" dt="2026-08-28T13:01:46.282" v="419" actId="207"/>
          <ac:spMkLst>
            <pc:docMk/>
            <pc:sldMk cId="2124325907" sldId="278"/>
            <ac:spMk id="8" creationId="{10F0B0A3-D5D4-9024-E28C-2E0DA9C0A317}"/>
          </ac:spMkLst>
        </pc:spChg>
        <pc:spChg chg="add mod">
          <ac:chgData name="Rust, Allen M (KYTC)" userId="0f35dd19-8374-409a-997f-10ed95db10a5" providerId="ADAL" clId="{147046EA-B416-4EE0-8A59-6AC185A39192}" dt="2026-08-28T13:02:10.103" v="422" actId="207"/>
          <ac:spMkLst>
            <pc:docMk/>
            <pc:sldMk cId="2124325907" sldId="278"/>
            <ac:spMk id="9" creationId="{6C680917-F86E-686B-E44D-41FE67AFF844}"/>
          </ac:spMkLst>
        </pc:spChg>
        <pc:picChg chg="add mod">
          <ac:chgData name="Rust, Allen M (KYTC)" userId="0f35dd19-8374-409a-997f-10ed95db10a5" providerId="ADAL" clId="{147046EA-B416-4EE0-8A59-6AC185A39192}" dt="2026-08-28T13:00:51.611" v="411" actId="1076"/>
          <ac:picMkLst>
            <pc:docMk/>
            <pc:sldMk cId="2124325907" sldId="278"/>
            <ac:picMk id="7" creationId="{B0FFE4CC-45FE-482E-C41F-1319CC82F9A7}"/>
          </ac:picMkLst>
        </pc:picChg>
      </pc:sldChg>
      <pc:sldChg chg="addSp delSp modSp add mod ord delAnim">
        <pc:chgData name="Rust, Allen M (KYTC)" userId="0f35dd19-8374-409a-997f-10ed95db10a5" providerId="ADAL" clId="{147046EA-B416-4EE0-8A59-6AC185A39192}" dt="2026-09-09T13:01:17.997" v="773" actId="20577"/>
        <pc:sldMkLst>
          <pc:docMk/>
          <pc:sldMk cId="1269599027" sldId="279"/>
        </pc:sldMkLst>
        <pc:spChg chg="mod">
          <ac:chgData name="Rust, Allen M (KYTC)" userId="0f35dd19-8374-409a-997f-10ed95db10a5" providerId="ADAL" clId="{147046EA-B416-4EE0-8A59-6AC185A39192}" dt="2026-09-09T13:01:17.997" v="773" actId="20577"/>
          <ac:spMkLst>
            <pc:docMk/>
            <pc:sldMk cId="1269599027" sldId="279"/>
            <ac:spMk id="2" creationId="{F836BF07-7BAB-C1DB-E2ED-E91CA9670371}"/>
          </ac:spMkLst>
        </pc:spChg>
        <pc:spChg chg="add mod">
          <ac:chgData name="Rust, Allen M (KYTC)" userId="0f35dd19-8374-409a-997f-10ed95db10a5" providerId="ADAL" clId="{147046EA-B416-4EE0-8A59-6AC185A39192}" dt="2026-08-28T13:05:19.936" v="440" actId="207"/>
          <ac:spMkLst>
            <pc:docMk/>
            <pc:sldMk cId="1269599027" sldId="279"/>
            <ac:spMk id="10" creationId="{943E85E5-887C-F905-09EE-0EB79251A920}"/>
          </ac:spMkLst>
        </pc:spChg>
        <pc:picChg chg="add mod">
          <ac:chgData name="Rust, Allen M (KYTC)" userId="0f35dd19-8374-409a-997f-10ed95db10a5" providerId="ADAL" clId="{147046EA-B416-4EE0-8A59-6AC185A39192}" dt="2026-08-28T13:04:56.407" v="436" actId="1076"/>
          <ac:picMkLst>
            <pc:docMk/>
            <pc:sldMk cId="1269599027" sldId="279"/>
            <ac:picMk id="8" creationId="{8316C7CA-E563-98DE-041D-F365C839B634}"/>
          </ac:picMkLst>
        </pc:picChg>
      </pc:sldChg>
      <pc:sldChg chg="addSp modSp add mod">
        <pc:chgData name="Rust, Allen M (KYTC)" userId="0f35dd19-8374-409a-997f-10ed95db10a5" providerId="ADAL" clId="{147046EA-B416-4EE0-8A59-6AC185A39192}" dt="2026-09-09T13:01:33.277" v="783" actId="20577"/>
        <pc:sldMkLst>
          <pc:docMk/>
          <pc:sldMk cId="2647131510" sldId="280"/>
        </pc:sldMkLst>
        <pc:spChg chg="mod">
          <ac:chgData name="Rust, Allen M (KYTC)" userId="0f35dd19-8374-409a-997f-10ed95db10a5" providerId="ADAL" clId="{147046EA-B416-4EE0-8A59-6AC185A39192}" dt="2026-09-09T13:01:33.277" v="783" actId="20577"/>
          <ac:spMkLst>
            <pc:docMk/>
            <pc:sldMk cId="2647131510" sldId="280"/>
            <ac:spMk id="2" creationId="{C89C707E-7B3E-DE6C-79A5-25ED22240B6E}"/>
          </ac:spMkLst>
        </pc:spChg>
        <pc:picChg chg="add mod">
          <ac:chgData name="Rust, Allen M (KYTC)" userId="0f35dd19-8374-409a-997f-10ed95db10a5" providerId="ADAL" clId="{147046EA-B416-4EE0-8A59-6AC185A39192}" dt="2026-08-28T13:07:51.026" v="444" actId="14100"/>
          <ac:picMkLst>
            <pc:docMk/>
            <pc:sldMk cId="2647131510" sldId="280"/>
            <ac:picMk id="5" creationId="{E4D13F26-E7DD-847A-CD46-9E059C5F5882}"/>
          </ac:picMkLst>
        </pc:picChg>
      </pc:sldChg>
      <pc:sldChg chg="addSp modSp add mod ord">
        <pc:chgData name="Rust, Allen M (KYTC)" userId="0f35dd19-8374-409a-997f-10ed95db10a5" providerId="ADAL" clId="{147046EA-B416-4EE0-8A59-6AC185A39192}" dt="2026-09-09T13:01:39.253" v="791"/>
        <pc:sldMkLst>
          <pc:docMk/>
          <pc:sldMk cId="1482811061" sldId="281"/>
        </pc:sldMkLst>
        <pc:spChg chg="mod">
          <ac:chgData name="Rust, Allen M (KYTC)" userId="0f35dd19-8374-409a-997f-10ed95db10a5" providerId="ADAL" clId="{147046EA-B416-4EE0-8A59-6AC185A39192}" dt="2026-09-09T13:01:39.253" v="791"/>
          <ac:spMkLst>
            <pc:docMk/>
            <pc:sldMk cId="1482811061" sldId="281"/>
            <ac:spMk id="2" creationId="{230F028D-EDD6-B62F-4547-13A9E18F7EDB}"/>
          </ac:spMkLst>
        </pc:spChg>
        <pc:spChg chg="add mod">
          <ac:chgData name="Rust, Allen M (KYTC)" userId="0f35dd19-8374-409a-997f-10ed95db10a5" providerId="ADAL" clId="{147046EA-B416-4EE0-8A59-6AC185A39192}" dt="2026-08-28T13:09:07.630" v="453" actId="207"/>
          <ac:spMkLst>
            <pc:docMk/>
            <pc:sldMk cId="1482811061" sldId="281"/>
            <ac:spMk id="6" creationId="{9327FF25-AE20-A26A-4178-9C05B1D9E1BF}"/>
          </ac:spMkLst>
        </pc:spChg>
        <pc:picChg chg="add mod">
          <ac:chgData name="Rust, Allen M (KYTC)" userId="0f35dd19-8374-409a-997f-10ed95db10a5" providerId="ADAL" clId="{147046EA-B416-4EE0-8A59-6AC185A39192}" dt="2026-08-28T13:08:48.819" v="450" actId="14100"/>
          <ac:picMkLst>
            <pc:docMk/>
            <pc:sldMk cId="1482811061" sldId="281"/>
            <ac:picMk id="5" creationId="{39E5F400-30C1-CF1B-B6B0-153A7252C42B}"/>
          </ac:picMkLst>
        </pc:picChg>
      </pc:sldChg>
      <pc:sldChg chg="addSp delSp modSp add mod ord">
        <pc:chgData name="Rust, Allen M (KYTC)" userId="0f35dd19-8374-409a-997f-10ed95db10a5" providerId="ADAL" clId="{147046EA-B416-4EE0-8A59-6AC185A39192}" dt="2026-09-09T13:01:44.833" v="799"/>
        <pc:sldMkLst>
          <pc:docMk/>
          <pc:sldMk cId="1686113383" sldId="282"/>
        </pc:sldMkLst>
        <pc:spChg chg="mod">
          <ac:chgData name="Rust, Allen M (KYTC)" userId="0f35dd19-8374-409a-997f-10ed95db10a5" providerId="ADAL" clId="{147046EA-B416-4EE0-8A59-6AC185A39192}" dt="2026-09-09T13:01:44.833" v="799"/>
          <ac:spMkLst>
            <pc:docMk/>
            <pc:sldMk cId="1686113383" sldId="282"/>
            <ac:spMk id="2" creationId="{BB185217-DFDF-21DC-8E61-18ECF6E7CD5F}"/>
          </ac:spMkLst>
        </pc:spChg>
        <pc:picChg chg="add mod">
          <ac:chgData name="Rust, Allen M (KYTC)" userId="0f35dd19-8374-409a-997f-10ed95db10a5" providerId="ADAL" clId="{147046EA-B416-4EE0-8A59-6AC185A39192}" dt="2026-08-28T13:11:06.872" v="461" actId="14100"/>
          <ac:picMkLst>
            <pc:docMk/>
            <pc:sldMk cId="1686113383" sldId="282"/>
            <ac:picMk id="6" creationId="{F08AA67A-D77D-C5E0-B1F9-95A79A054153}"/>
          </ac:picMkLst>
        </pc:picChg>
      </pc:sldChg>
      <pc:sldChg chg="addSp delSp modSp add mod ord">
        <pc:chgData name="Rust, Allen M (KYTC)" userId="0f35dd19-8374-409a-997f-10ed95db10a5" providerId="ADAL" clId="{147046EA-B416-4EE0-8A59-6AC185A39192}" dt="2026-08-28T13:38:23.224" v="682" actId="207"/>
        <pc:sldMkLst>
          <pc:docMk/>
          <pc:sldMk cId="1876879426" sldId="283"/>
        </pc:sldMkLst>
        <pc:spChg chg="mod">
          <ac:chgData name="Rust, Allen M (KYTC)" userId="0f35dd19-8374-409a-997f-10ed95db10a5" providerId="ADAL" clId="{147046EA-B416-4EE0-8A59-6AC185A39192}" dt="2026-08-28T13:16:06.444" v="539" actId="20577"/>
          <ac:spMkLst>
            <pc:docMk/>
            <pc:sldMk cId="1876879426" sldId="283"/>
            <ac:spMk id="2" creationId="{58E3BFB7-1F0F-254D-F274-76EF20CFB5EA}"/>
          </ac:spMkLst>
        </pc:spChg>
        <pc:spChg chg="mod">
          <ac:chgData name="Rust, Allen M (KYTC)" userId="0f35dd19-8374-409a-997f-10ed95db10a5" providerId="ADAL" clId="{147046EA-B416-4EE0-8A59-6AC185A39192}" dt="2026-08-28T13:16:43.227" v="543"/>
          <ac:spMkLst>
            <pc:docMk/>
            <pc:sldMk cId="1876879426" sldId="283"/>
            <ac:spMk id="3" creationId="{7265014E-B15E-F946-CC2A-E7CDF3541BEF}"/>
          </ac:spMkLst>
        </pc:spChg>
        <pc:spChg chg="add mod">
          <ac:chgData name="Rust, Allen M (KYTC)" userId="0f35dd19-8374-409a-997f-10ed95db10a5" providerId="ADAL" clId="{147046EA-B416-4EE0-8A59-6AC185A39192}" dt="2026-08-28T13:38:23.224" v="682" actId="207"/>
          <ac:spMkLst>
            <pc:docMk/>
            <pc:sldMk cId="1876879426" sldId="283"/>
            <ac:spMk id="11" creationId="{FF4E0202-3199-2D60-01BA-5830BBC6B143}"/>
          </ac:spMkLst>
        </pc:spChg>
        <pc:picChg chg="add mod">
          <ac:chgData name="Rust, Allen M (KYTC)" userId="0f35dd19-8374-409a-997f-10ed95db10a5" providerId="ADAL" clId="{147046EA-B416-4EE0-8A59-6AC185A39192}" dt="2026-08-28T13:24:39.216" v="559" actId="1076"/>
          <ac:picMkLst>
            <pc:docMk/>
            <pc:sldMk cId="1876879426" sldId="283"/>
            <ac:picMk id="5" creationId="{10B4417A-20D1-93FB-CE12-2F75D1EA0D39}"/>
          </ac:picMkLst>
        </pc:picChg>
        <pc:picChg chg="add mod">
          <ac:chgData name="Rust, Allen M (KYTC)" userId="0f35dd19-8374-409a-997f-10ed95db10a5" providerId="ADAL" clId="{147046EA-B416-4EE0-8A59-6AC185A39192}" dt="2026-08-28T13:25:06.906" v="562" actId="1076"/>
          <ac:picMkLst>
            <pc:docMk/>
            <pc:sldMk cId="1876879426" sldId="283"/>
            <ac:picMk id="10" creationId="{4309F8F8-AE29-BB43-0893-989A18ED0486}"/>
          </ac:picMkLst>
        </pc:picChg>
      </pc:sldChg>
      <pc:sldChg chg="addSp delSp modSp add mod ord delAnim">
        <pc:chgData name="Rust, Allen M (KYTC)" userId="0f35dd19-8374-409a-997f-10ed95db10a5" providerId="ADAL" clId="{147046EA-B416-4EE0-8A59-6AC185A39192}" dt="2026-08-28T13:38:59.527" v="684" actId="1076"/>
        <pc:sldMkLst>
          <pc:docMk/>
          <pc:sldMk cId="4227000977" sldId="284"/>
        </pc:sldMkLst>
        <pc:spChg chg="mod">
          <ac:chgData name="Rust, Allen M (KYTC)" userId="0f35dd19-8374-409a-997f-10ed95db10a5" providerId="ADAL" clId="{147046EA-B416-4EE0-8A59-6AC185A39192}" dt="2026-08-28T13:29:09.929" v="577" actId="20577"/>
          <ac:spMkLst>
            <pc:docMk/>
            <pc:sldMk cId="4227000977" sldId="284"/>
            <ac:spMk id="2" creationId="{450C2A65-638B-A227-B622-07D75C559B53}"/>
          </ac:spMkLst>
        </pc:spChg>
        <pc:spChg chg="mod">
          <ac:chgData name="Rust, Allen M (KYTC)" userId="0f35dd19-8374-409a-997f-10ed95db10a5" providerId="ADAL" clId="{147046EA-B416-4EE0-8A59-6AC185A39192}" dt="2026-08-28T13:32:29.433" v="677" actId="1076"/>
          <ac:spMkLst>
            <pc:docMk/>
            <pc:sldMk cId="4227000977" sldId="284"/>
            <ac:spMk id="3" creationId="{4D276F8D-77D7-5616-C446-5613E3AFC130}"/>
          </ac:spMkLst>
        </pc:spChg>
        <pc:spChg chg="add mod">
          <ac:chgData name="Rust, Allen M (KYTC)" userId="0f35dd19-8374-409a-997f-10ed95db10a5" providerId="ADAL" clId="{147046EA-B416-4EE0-8A59-6AC185A39192}" dt="2026-08-28T13:32:34.010" v="678" actId="1076"/>
          <ac:spMkLst>
            <pc:docMk/>
            <pc:sldMk cId="4227000977" sldId="284"/>
            <ac:spMk id="6" creationId="{661C986F-D08B-E2A4-45EC-AD04AA2F379B}"/>
          </ac:spMkLst>
        </pc:spChg>
        <pc:picChg chg="add mod">
          <ac:chgData name="Rust, Allen M (KYTC)" userId="0f35dd19-8374-409a-997f-10ed95db10a5" providerId="ADAL" clId="{147046EA-B416-4EE0-8A59-6AC185A39192}" dt="2026-08-28T13:38:59.527" v="684" actId="1076"/>
          <ac:picMkLst>
            <pc:docMk/>
            <pc:sldMk cId="4227000977" sldId="284"/>
            <ac:picMk id="8" creationId="{3ED3015E-DB37-D394-9F59-CAAD20B2AA3B}"/>
          </ac:picMkLst>
        </pc:picChg>
      </pc:sldChg>
      <pc:sldChg chg="add">
        <pc:chgData name="Rust, Allen M (KYTC)" userId="0f35dd19-8374-409a-997f-10ed95db10a5" providerId="ADAL" clId="{147046EA-B416-4EE0-8A59-6AC185A39192}" dt="2026-08-28T13:40:48.520" v="685" actId="2890"/>
        <pc:sldMkLst>
          <pc:docMk/>
          <pc:sldMk cId="4198726140"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320FD30-CD4A-4320-912C-439EEA4D06C8}" type="datetimeFigureOut">
              <a:rPr lang="en-US" smtClean="0"/>
              <a:t>9/9/2026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A892B793-DA2E-48A4-845B-C22547DC2306}" type="slidenum">
              <a:rPr lang="en-US" smtClean="0"/>
              <a:t>‹#›</a:t>
            </a:fld>
            <a:endParaRPr lang="en-US"/>
          </a:p>
        </p:txBody>
      </p:sp>
    </p:spTree>
    <p:extLst>
      <p:ext uri="{BB962C8B-B14F-4D97-AF65-F5344CB8AC3E}">
        <p14:creationId xmlns:p14="http://schemas.microsoft.com/office/powerpoint/2010/main" val="23015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Utility coordination is essential for reducing cost and scheduling delays during construction of any roadway project. Most of this coordination occurs before any field work begins. But utility coordination does not end with planning, it continues into construction. That is where utility relocation inspections comes in. </a:t>
            </a:r>
          </a:p>
        </p:txBody>
      </p:sp>
      <p:sp>
        <p:nvSpPr>
          <p:cNvPr id="4" name="Slide Number Placeholder 3"/>
          <p:cNvSpPr>
            <a:spLocks noGrp="1"/>
          </p:cNvSpPr>
          <p:nvPr>
            <p:ph type="sldNum" sz="quarter" idx="5"/>
          </p:nvPr>
        </p:nvSpPr>
        <p:spPr/>
        <p:txBody>
          <a:bodyPr/>
          <a:lstStyle/>
          <a:p>
            <a:fld id="{A892B793-DA2E-48A4-845B-C22547DC2306}" type="slidenum">
              <a:rPr lang="en-US" smtClean="0"/>
              <a:t>1</a:t>
            </a:fld>
            <a:endParaRPr lang="en-US"/>
          </a:p>
        </p:txBody>
      </p:sp>
    </p:spTree>
    <p:extLst>
      <p:ext uri="{BB962C8B-B14F-4D97-AF65-F5344CB8AC3E}">
        <p14:creationId xmlns:p14="http://schemas.microsoft.com/office/powerpoint/2010/main" val="4232838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FHWA policy says we have to. And the KYTC Utilities and Rails Guidance Manual says we are going to follow what FHWA says to do… plus some more detail on how. So, why do the policies say wee need to do utility inspections?</a:t>
            </a:r>
          </a:p>
          <a:p>
            <a:r>
              <a:rPr lang="en-US" dirty="0"/>
              <a:t>And so we can know what is going on with our project and on our roads</a:t>
            </a:r>
          </a:p>
        </p:txBody>
      </p:sp>
      <p:sp>
        <p:nvSpPr>
          <p:cNvPr id="4" name="Slide Number Placeholder 3"/>
          <p:cNvSpPr>
            <a:spLocks noGrp="1"/>
          </p:cNvSpPr>
          <p:nvPr>
            <p:ph type="sldNum" sz="quarter" idx="5"/>
          </p:nvPr>
        </p:nvSpPr>
        <p:spPr/>
        <p:txBody>
          <a:bodyPr/>
          <a:lstStyle/>
          <a:p>
            <a:fld id="{A892B793-DA2E-48A4-845B-C22547DC2306}" type="slidenum">
              <a:rPr lang="en-US" smtClean="0"/>
              <a:t>2</a:t>
            </a:fld>
            <a:endParaRPr lang="en-US"/>
          </a:p>
        </p:txBody>
      </p:sp>
    </p:spTree>
    <p:extLst>
      <p:ext uri="{BB962C8B-B14F-4D97-AF65-F5344CB8AC3E}">
        <p14:creationId xmlns:p14="http://schemas.microsoft.com/office/powerpoint/2010/main" val="69487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F87F3-4146-A6DC-58EB-8B1451EBF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99E45-7245-9CA9-E069-AB69F60BD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0C4A1-30A1-BED8-23C8-E83A4ABC2273}"/>
              </a:ext>
            </a:extLst>
          </p:cNvPr>
          <p:cNvSpPr>
            <a:spLocks noGrp="1"/>
          </p:cNvSpPr>
          <p:nvPr>
            <p:ph type="body" idx="1"/>
          </p:nvPr>
        </p:nvSpPr>
        <p:spPr/>
        <p:txBody>
          <a:bodyPr/>
          <a:lstStyle/>
          <a:p>
            <a:r>
              <a:rPr lang="en-US" dirty="0"/>
              <a:t>The key reasons for inspections is so we know what is installed on our roads for our projects, and to monitor progress. We don’t just turn all the utility companies loose to do relocations at once. We have to coordinate when each one can start to not interfere with the work of another.</a:t>
            </a:r>
          </a:p>
        </p:txBody>
      </p:sp>
      <p:sp>
        <p:nvSpPr>
          <p:cNvPr id="4" name="Slide Number Placeholder 3">
            <a:extLst>
              <a:ext uri="{FF2B5EF4-FFF2-40B4-BE49-F238E27FC236}">
                <a16:creationId xmlns:a16="http://schemas.microsoft.com/office/drawing/2014/main" id="{E82D67E6-E449-D954-79F3-3B27725669A0}"/>
              </a:ext>
            </a:extLst>
          </p:cNvPr>
          <p:cNvSpPr>
            <a:spLocks noGrp="1"/>
          </p:cNvSpPr>
          <p:nvPr>
            <p:ph type="sldNum" sz="quarter" idx="5"/>
          </p:nvPr>
        </p:nvSpPr>
        <p:spPr/>
        <p:txBody>
          <a:bodyPr/>
          <a:lstStyle/>
          <a:p>
            <a:fld id="{A892B793-DA2E-48A4-845B-C22547DC2306}" type="slidenum">
              <a:rPr lang="en-US" smtClean="0"/>
              <a:t>3</a:t>
            </a:fld>
            <a:endParaRPr lang="en-US"/>
          </a:p>
        </p:txBody>
      </p:sp>
    </p:spTree>
    <p:extLst>
      <p:ext uri="{BB962C8B-B14F-4D97-AF65-F5344CB8AC3E}">
        <p14:creationId xmlns:p14="http://schemas.microsoft.com/office/powerpoint/2010/main" val="1771457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Rain happens and holds up some work. Some still can work in the rain, but not lightening. </a:t>
            </a:r>
          </a:p>
          <a:p>
            <a:r>
              <a:rPr lang="en-US" dirty="0"/>
              <a:t>Some activities are temperature dependent – you can’t weld plastic gas main below 20°</a:t>
            </a:r>
          </a:p>
          <a:p>
            <a:r>
              <a:rPr lang="en-US" dirty="0"/>
              <a:t>Can’t see 811 marks if it snowed</a:t>
            </a:r>
          </a:p>
          <a:p>
            <a:endParaRPr lang="en-US" dirty="0"/>
          </a:p>
          <a:p>
            <a:endParaRPr lang="en-US" dirty="0"/>
          </a:p>
        </p:txBody>
      </p:sp>
      <p:sp>
        <p:nvSpPr>
          <p:cNvPr id="4" name="Slide Number Placeholder 3"/>
          <p:cNvSpPr>
            <a:spLocks noGrp="1"/>
          </p:cNvSpPr>
          <p:nvPr>
            <p:ph type="sldNum" sz="quarter" idx="5"/>
          </p:nvPr>
        </p:nvSpPr>
        <p:spPr/>
        <p:txBody>
          <a:bodyPr/>
          <a:lstStyle/>
          <a:p>
            <a:fld id="{A892B793-DA2E-48A4-845B-C22547DC2306}" type="slidenum">
              <a:rPr lang="en-US" smtClean="0"/>
              <a:t>4</a:t>
            </a:fld>
            <a:endParaRPr lang="en-US"/>
          </a:p>
        </p:txBody>
      </p:sp>
    </p:spTree>
    <p:extLst>
      <p:ext uri="{BB962C8B-B14F-4D97-AF65-F5344CB8AC3E}">
        <p14:creationId xmlns:p14="http://schemas.microsoft.com/office/powerpoint/2010/main" val="2682910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they doing what they told us they would do according to how we say they need to?</a:t>
            </a:r>
          </a:p>
          <a:p>
            <a:r>
              <a:rPr lang="en-US" dirty="0"/>
              <a:t>The utilities determine how they need to install their facilities. We specify how to handle the work around their facilities.</a:t>
            </a:r>
          </a:p>
          <a:p>
            <a:r>
              <a:rPr lang="en-US" dirty="0"/>
              <a:t>Here, we can see from one of our agreements, we reference what specifications they need to follow for different types of work. Work within the right-of-way, Traffic control, Backfilling and bedding, and Surface restoration.</a:t>
            </a:r>
          </a:p>
        </p:txBody>
      </p:sp>
      <p:sp>
        <p:nvSpPr>
          <p:cNvPr id="4" name="Slide Number Placeholder 3"/>
          <p:cNvSpPr>
            <a:spLocks noGrp="1"/>
          </p:cNvSpPr>
          <p:nvPr>
            <p:ph type="sldNum" sz="quarter" idx="5"/>
          </p:nvPr>
        </p:nvSpPr>
        <p:spPr/>
        <p:txBody>
          <a:bodyPr/>
          <a:lstStyle/>
          <a:p>
            <a:fld id="{A892B793-DA2E-48A4-845B-C22547DC2306}" type="slidenum">
              <a:rPr lang="en-US" smtClean="0"/>
              <a:t>6</a:t>
            </a:fld>
            <a:endParaRPr lang="en-US"/>
          </a:p>
        </p:txBody>
      </p:sp>
    </p:spTree>
    <p:extLst>
      <p:ext uri="{BB962C8B-B14F-4D97-AF65-F5344CB8AC3E}">
        <p14:creationId xmlns:p14="http://schemas.microsoft.com/office/powerpoint/2010/main" val="201066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not OSHA, but there are some things we can look for.</a:t>
            </a:r>
          </a:p>
          <a:p>
            <a:r>
              <a:rPr lang="en-US" dirty="0"/>
              <a:t>Spotting utilities. If boring you may cross some other utilities. 811 markings don’t tell you depth. So before they start to bore, every 811 mark in that path gets vacuum excavated to verify location and depth.</a:t>
            </a:r>
          </a:p>
          <a:p>
            <a:r>
              <a:rPr lang="en-US" dirty="0"/>
              <a:t>This excavation, running along a sidewalk. The stretch of sidewalk is fenced off and there are sidewalk closed signs. There is also a trench box to protect works when they are in there.</a:t>
            </a:r>
          </a:p>
        </p:txBody>
      </p:sp>
      <p:sp>
        <p:nvSpPr>
          <p:cNvPr id="4" name="Slide Number Placeholder 3"/>
          <p:cNvSpPr>
            <a:spLocks noGrp="1"/>
          </p:cNvSpPr>
          <p:nvPr>
            <p:ph type="sldNum" sz="quarter" idx="5"/>
          </p:nvPr>
        </p:nvSpPr>
        <p:spPr/>
        <p:txBody>
          <a:bodyPr/>
          <a:lstStyle/>
          <a:p>
            <a:fld id="{A892B793-DA2E-48A4-845B-C22547DC2306}" type="slidenum">
              <a:rPr lang="en-US" smtClean="0"/>
              <a:t>7</a:t>
            </a:fld>
            <a:endParaRPr lang="en-US"/>
          </a:p>
        </p:txBody>
      </p:sp>
    </p:spTree>
    <p:extLst>
      <p:ext uri="{BB962C8B-B14F-4D97-AF65-F5344CB8AC3E}">
        <p14:creationId xmlns:p14="http://schemas.microsoft.com/office/powerpoint/2010/main" val="1040735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04B30-450B-A275-A4CD-E0556334C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951C5-9A9E-A907-07AA-ABB084972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695D9-FE80-1849-1B3F-6BA34169E6B9}"/>
              </a:ext>
            </a:extLst>
          </p:cNvPr>
          <p:cNvSpPr>
            <a:spLocks noGrp="1"/>
          </p:cNvSpPr>
          <p:nvPr>
            <p:ph type="body" idx="1"/>
          </p:nvPr>
        </p:nvSpPr>
        <p:spPr/>
        <p:txBody>
          <a:bodyPr/>
          <a:lstStyle/>
          <a:p>
            <a:r>
              <a:rPr lang="en-US" dirty="0"/>
              <a:t>Several external factors impact progress. Weather being the most obvious. Soil conditions – you could encounter rock that wasn’t anticipated. Sometimes, there can be a utility line that wasn’t previously known.</a:t>
            </a:r>
          </a:p>
          <a:p>
            <a:r>
              <a:rPr lang="en-US" dirty="0"/>
              <a:t>Field-office disconnect. I’ve seen everywhere, not just with utilities or roadwork. How long and engineer might think something takes is different than what the people doing the work think.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Knowing the actual field progress allows us to better let the next utility to know when to start. Can also affect letting date.</a:t>
            </a:r>
          </a:p>
        </p:txBody>
      </p:sp>
      <p:sp>
        <p:nvSpPr>
          <p:cNvPr id="4" name="Slide Number Placeholder 3">
            <a:extLst>
              <a:ext uri="{FF2B5EF4-FFF2-40B4-BE49-F238E27FC236}">
                <a16:creationId xmlns:a16="http://schemas.microsoft.com/office/drawing/2014/main" id="{279653A7-8742-FF8B-2AC6-AB7231BA0525}"/>
              </a:ext>
            </a:extLst>
          </p:cNvPr>
          <p:cNvSpPr>
            <a:spLocks noGrp="1"/>
          </p:cNvSpPr>
          <p:nvPr>
            <p:ph type="sldNum" sz="quarter" idx="5"/>
          </p:nvPr>
        </p:nvSpPr>
        <p:spPr/>
        <p:txBody>
          <a:bodyPr/>
          <a:lstStyle/>
          <a:p>
            <a:fld id="{A892B793-DA2E-48A4-845B-C22547DC2306}" type="slidenum">
              <a:rPr lang="en-US" smtClean="0"/>
              <a:t>8</a:t>
            </a:fld>
            <a:endParaRPr lang="en-US"/>
          </a:p>
        </p:txBody>
      </p:sp>
    </p:spTree>
    <p:extLst>
      <p:ext uri="{BB962C8B-B14F-4D97-AF65-F5344CB8AC3E}">
        <p14:creationId xmlns:p14="http://schemas.microsoft.com/office/powerpoint/2010/main" val="2123815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1BC36-C97D-BF9F-006A-850DE02AF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DEB50-DAB6-CC47-FCE7-CC1FDFF33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023B0-E682-EB2D-ACB4-806EC0C56171}"/>
              </a:ext>
            </a:extLst>
          </p:cNvPr>
          <p:cNvSpPr>
            <a:spLocks noGrp="1"/>
          </p:cNvSpPr>
          <p:nvPr>
            <p:ph type="body" idx="1"/>
          </p:nvPr>
        </p:nvSpPr>
        <p:spPr/>
        <p:txBody>
          <a:bodyPr/>
          <a:lstStyle/>
          <a:p>
            <a:r>
              <a:rPr lang="en-US" dirty="0"/>
              <a:t>Kurts is where all the utility and railroad work is documented. Agreements, State Letters, Notice to Proceed, Invoicing, and Inspections.</a:t>
            </a:r>
          </a:p>
          <a:p>
            <a:r>
              <a:rPr lang="en-US" dirty="0"/>
              <a:t>Example of inspection report with no utility of contractor names</a:t>
            </a:r>
          </a:p>
          <a:p>
            <a:r>
              <a:rPr lang="en-US" dirty="0"/>
              <a:t>Detail the location and brief description of work.</a:t>
            </a:r>
          </a:p>
          <a:p>
            <a:r>
              <a:rPr lang="en-US" dirty="0"/>
              <a:t>Comment about traffic</a:t>
            </a:r>
          </a:p>
          <a:p>
            <a:r>
              <a:rPr lang="en-US" dirty="0"/>
              <a:t>Some utilities will have their own inspector on site. Note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Multiple crews working – 4 contractor crews, 1 utility crew</a:t>
            </a:r>
          </a:p>
          <a:p>
            <a:endParaRPr lang="en-US" dirty="0"/>
          </a:p>
        </p:txBody>
      </p:sp>
      <p:sp>
        <p:nvSpPr>
          <p:cNvPr id="4" name="Slide Number Placeholder 3">
            <a:extLst>
              <a:ext uri="{FF2B5EF4-FFF2-40B4-BE49-F238E27FC236}">
                <a16:creationId xmlns:a16="http://schemas.microsoft.com/office/drawing/2014/main" id="{9D1479EF-2081-A340-D707-6F036F6F1BA2}"/>
              </a:ext>
            </a:extLst>
          </p:cNvPr>
          <p:cNvSpPr>
            <a:spLocks noGrp="1"/>
          </p:cNvSpPr>
          <p:nvPr>
            <p:ph type="sldNum" sz="quarter" idx="5"/>
          </p:nvPr>
        </p:nvSpPr>
        <p:spPr/>
        <p:txBody>
          <a:bodyPr/>
          <a:lstStyle/>
          <a:p>
            <a:fld id="{A892B793-DA2E-48A4-845B-C22547DC2306}" type="slidenum">
              <a:rPr lang="en-US" smtClean="0"/>
              <a:t>9</a:t>
            </a:fld>
            <a:endParaRPr lang="en-US"/>
          </a:p>
        </p:txBody>
      </p:sp>
    </p:spTree>
    <p:extLst>
      <p:ext uri="{BB962C8B-B14F-4D97-AF65-F5344CB8AC3E}">
        <p14:creationId xmlns:p14="http://schemas.microsoft.com/office/powerpoint/2010/main" val="3993400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Pictures or it didn’t happen.</a:t>
            </a:r>
          </a:p>
          <a:p>
            <a:r>
              <a:rPr lang="en-US" dirty="0"/>
              <a:t>Pictures can provide details that words can’t</a:t>
            </a:r>
          </a:p>
          <a:p>
            <a:r>
              <a:rPr lang="en-US" dirty="0"/>
              <a:t>Here we see a bore rig drilling. The mailbox and Dollar General help give approximate location.</a:t>
            </a:r>
          </a:p>
          <a:p>
            <a:r>
              <a:rPr lang="en-US" dirty="0"/>
              <a:t>And here we can see the clamps on each side of the coupler for this gas main. They had finished welding and were waiting the required period for it to cool.</a:t>
            </a:r>
          </a:p>
        </p:txBody>
      </p:sp>
      <p:sp>
        <p:nvSpPr>
          <p:cNvPr id="4" name="Slide Number Placeholder 3"/>
          <p:cNvSpPr>
            <a:spLocks noGrp="1"/>
          </p:cNvSpPr>
          <p:nvPr>
            <p:ph type="sldNum" sz="quarter" idx="5"/>
          </p:nvPr>
        </p:nvSpPr>
        <p:spPr/>
        <p:txBody>
          <a:bodyPr/>
          <a:lstStyle/>
          <a:p>
            <a:fld id="{A892B793-DA2E-48A4-845B-C22547DC2306}" type="slidenum">
              <a:rPr lang="en-US" smtClean="0"/>
              <a:t>10</a:t>
            </a:fld>
            <a:endParaRPr lang="en-US"/>
          </a:p>
        </p:txBody>
      </p:sp>
    </p:spTree>
    <p:extLst>
      <p:ext uri="{BB962C8B-B14F-4D97-AF65-F5344CB8AC3E}">
        <p14:creationId xmlns:p14="http://schemas.microsoft.com/office/powerpoint/2010/main" val="3059764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A4045-F335-0F08-7EE1-16AD0E8D9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6C732-A6D9-EE35-905E-186922F3DC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07CD8F-D0AA-9A48-3809-4A4526EA3058}"/>
              </a:ext>
            </a:extLst>
          </p:cNvPr>
          <p:cNvSpPr>
            <a:spLocks noGrp="1"/>
          </p:cNvSpPr>
          <p:nvPr>
            <p:ph type="body" idx="1"/>
          </p:nvPr>
        </p:nvSpPr>
        <p:spPr/>
        <p:txBody>
          <a:bodyPr/>
          <a:lstStyle/>
          <a:p>
            <a:r>
              <a:rPr lang="en-US" dirty="0"/>
              <a:t>Location of work for all KURTS reports for the gas relocation on </a:t>
            </a:r>
            <a:r>
              <a:rPr lang="en-US"/>
              <a:t>this project.</a:t>
            </a:r>
            <a:endParaRPr lang="en-US" dirty="0"/>
          </a:p>
        </p:txBody>
      </p:sp>
      <p:sp>
        <p:nvSpPr>
          <p:cNvPr id="4" name="Slide Number Placeholder 3">
            <a:extLst>
              <a:ext uri="{FF2B5EF4-FFF2-40B4-BE49-F238E27FC236}">
                <a16:creationId xmlns:a16="http://schemas.microsoft.com/office/drawing/2014/main" id="{93544563-8ED5-9B43-072B-911ED7D22EB2}"/>
              </a:ext>
            </a:extLst>
          </p:cNvPr>
          <p:cNvSpPr>
            <a:spLocks noGrp="1"/>
          </p:cNvSpPr>
          <p:nvPr>
            <p:ph type="sldNum" sz="quarter" idx="5"/>
          </p:nvPr>
        </p:nvSpPr>
        <p:spPr/>
        <p:txBody>
          <a:bodyPr/>
          <a:lstStyle/>
          <a:p>
            <a:fld id="{A892B793-DA2E-48A4-845B-C22547DC2306}" type="slidenum">
              <a:rPr lang="en-US" smtClean="0"/>
              <a:t>11</a:t>
            </a:fld>
            <a:endParaRPr lang="en-US"/>
          </a:p>
        </p:txBody>
      </p:sp>
    </p:spTree>
    <p:extLst>
      <p:ext uri="{BB962C8B-B14F-4D97-AF65-F5344CB8AC3E}">
        <p14:creationId xmlns:p14="http://schemas.microsoft.com/office/powerpoint/2010/main" val="247147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up relocation plans. Note field changes</a:t>
            </a:r>
          </a:p>
          <a:p>
            <a:r>
              <a:rPr lang="en-US" dirty="0"/>
              <a:t>Green – Installed and gassed up as planned</a:t>
            </a:r>
          </a:p>
          <a:p>
            <a:r>
              <a:rPr lang="en-US" dirty="0"/>
              <a:t>Red – abandoned as planned</a:t>
            </a:r>
          </a:p>
          <a:p>
            <a:r>
              <a:rPr lang="en-US" dirty="0"/>
              <a:t>Purple – Planned new, but not installed because of field change due to site constructability problems</a:t>
            </a:r>
          </a:p>
          <a:p>
            <a:r>
              <a:rPr lang="en-US" dirty="0"/>
              <a:t>Blue – New install that was not on original plans</a:t>
            </a:r>
          </a:p>
          <a:p>
            <a:r>
              <a:rPr lang="en-US" dirty="0"/>
              <a:t>Yellow – existing that was abandoned due to field change</a:t>
            </a:r>
          </a:p>
        </p:txBody>
      </p:sp>
      <p:sp>
        <p:nvSpPr>
          <p:cNvPr id="4" name="Slide Number Placeholder 3"/>
          <p:cNvSpPr>
            <a:spLocks noGrp="1"/>
          </p:cNvSpPr>
          <p:nvPr>
            <p:ph type="sldNum" sz="quarter" idx="5"/>
          </p:nvPr>
        </p:nvSpPr>
        <p:spPr/>
        <p:txBody>
          <a:bodyPr/>
          <a:lstStyle/>
          <a:p>
            <a:fld id="{A892B793-DA2E-48A4-845B-C22547DC2306}" type="slidenum">
              <a:rPr lang="en-US" smtClean="0"/>
              <a:t>12</a:t>
            </a:fld>
            <a:endParaRPr lang="en-US"/>
          </a:p>
        </p:txBody>
      </p:sp>
    </p:spTree>
    <p:extLst>
      <p:ext uri="{BB962C8B-B14F-4D97-AF65-F5344CB8AC3E}">
        <p14:creationId xmlns:p14="http://schemas.microsoft.com/office/powerpoint/2010/main" val="1636941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3C355-3D1F-DA2A-48F5-E3DD4BAB4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28FF8-BF57-3983-9C69-FFD80E9EB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C4E6E2-F86E-AC42-6F1B-7356796A23D6}"/>
              </a:ext>
            </a:extLst>
          </p:cNvPr>
          <p:cNvSpPr>
            <a:spLocks noGrp="1"/>
          </p:cNvSpPr>
          <p:nvPr>
            <p:ph type="body" idx="1"/>
          </p:nvPr>
        </p:nvSpPr>
        <p:spPr/>
        <p:txBody>
          <a:bodyPr/>
          <a:lstStyle/>
          <a:p>
            <a:r>
              <a:rPr lang="en-US" dirty="0"/>
              <a:t>By going in the field, I’ve had the opportunity to build a relationship with those doing the actual work and the utility company inspectors. First time you see a crew, and they see KYTC on the vehicle, they think I’m there to tell them they are doing something wrong. Once they get to know me, they will reach out and let me know of changes, problems, or to ask questions.</a:t>
            </a:r>
          </a:p>
          <a:p>
            <a:r>
              <a:rPr lang="en-US" dirty="0"/>
              <a:t>Improve communications with the utilities.</a:t>
            </a:r>
          </a:p>
          <a:p>
            <a:r>
              <a:rPr lang="en-US" dirty="0"/>
              <a:t>We gain understanding of what it takes to move the utilities. I had construction experience when I started, but I didn’t know about utility construction other than 811 colors. 95% of the people in the field love the chance to teach someone what they are doing. I have learned a lot from them that I could have learned any other way.</a:t>
            </a:r>
          </a:p>
          <a:p>
            <a:r>
              <a:rPr lang="en-US" dirty="0"/>
              <a:t>I’m not stuck inside all day! But I do get to come in when the weather is bad.</a:t>
            </a:r>
          </a:p>
          <a:p>
            <a:r>
              <a:rPr lang="en-US" dirty="0"/>
              <a:t>And as I always tell the field crews before I leave, stay safe and have fun.</a:t>
            </a:r>
          </a:p>
        </p:txBody>
      </p:sp>
      <p:sp>
        <p:nvSpPr>
          <p:cNvPr id="4" name="Slide Number Placeholder 3">
            <a:extLst>
              <a:ext uri="{FF2B5EF4-FFF2-40B4-BE49-F238E27FC236}">
                <a16:creationId xmlns:a16="http://schemas.microsoft.com/office/drawing/2014/main" id="{9371CB26-9AA7-B14D-BB93-E607C14B4A0B}"/>
              </a:ext>
            </a:extLst>
          </p:cNvPr>
          <p:cNvSpPr>
            <a:spLocks noGrp="1"/>
          </p:cNvSpPr>
          <p:nvPr>
            <p:ph type="sldNum" sz="quarter" idx="5"/>
          </p:nvPr>
        </p:nvSpPr>
        <p:spPr/>
        <p:txBody>
          <a:bodyPr/>
          <a:lstStyle/>
          <a:p>
            <a:fld id="{A892B793-DA2E-48A4-845B-C22547DC2306}" type="slidenum">
              <a:rPr lang="en-US" smtClean="0"/>
              <a:t>13</a:t>
            </a:fld>
            <a:endParaRPr lang="en-US"/>
          </a:p>
        </p:txBody>
      </p:sp>
    </p:spTree>
    <p:extLst>
      <p:ext uri="{BB962C8B-B14F-4D97-AF65-F5344CB8AC3E}">
        <p14:creationId xmlns:p14="http://schemas.microsoft.com/office/powerpoint/2010/main" val="2410741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573EA-A95C-B41C-C514-ACEB5D51B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A2CB5-41FB-C34B-2C68-6D7918583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BF728-9DD8-FE6A-FDCC-45ECF5E545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2BF0D8-24F5-BC92-3317-888CB850F7D0}"/>
              </a:ext>
            </a:extLst>
          </p:cNvPr>
          <p:cNvSpPr>
            <a:spLocks noGrp="1"/>
          </p:cNvSpPr>
          <p:nvPr>
            <p:ph type="sldNum" sz="quarter" idx="5"/>
          </p:nvPr>
        </p:nvSpPr>
        <p:spPr/>
        <p:txBody>
          <a:bodyPr/>
          <a:lstStyle/>
          <a:p>
            <a:fld id="{A892B793-DA2E-48A4-845B-C22547DC2306}" type="slidenum">
              <a:rPr lang="en-US" smtClean="0"/>
              <a:t>14</a:t>
            </a:fld>
            <a:endParaRPr lang="en-US"/>
          </a:p>
        </p:txBody>
      </p:sp>
    </p:spTree>
    <p:extLst>
      <p:ext uri="{BB962C8B-B14F-4D97-AF65-F5344CB8AC3E}">
        <p14:creationId xmlns:p14="http://schemas.microsoft.com/office/powerpoint/2010/main" val="2344393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47855-A760-9AF4-F75C-6B462D626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DEAE4-C516-6D66-AF75-79FC12A3A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7B5CB6-58FC-B92B-0C6B-8DDFE87748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11FA8C-BC1A-A7FA-1AC5-FC1F39CE08CF}"/>
              </a:ext>
            </a:extLst>
          </p:cNvPr>
          <p:cNvSpPr>
            <a:spLocks noGrp="1"/>
          </p:cNvSpPr>
          <p:nvPr>
            <p:ph type="sldNum" sz="quarter" idx="5"/>
          </p:nvPr>
        </p:nvSpPr>
        <p:spPr/>
        <p:txBody>
          <a:bodyPr/>
          <a:lstStyle/>
          <a:p>
            <a:fld id="{A892B793-DA2E-48A4-845B-C22547DC2306}" type="slidenum">
              <a:rPr lang="en-US" smtClean="0"/>
              <a:t>15</a:t>
            </a:fld>
            <a:endParaRPr lang="en-US"/>
          </a:p>
        </p:txBody>
      </p:sp>
    </p:spTree>
    <p:extLst>
      <p:ext uri="{BB962C8B-B14F-4D97-AF65-F5344CB8AC3E}">
        <p14:creationId xmlns:p14="http://schemas.microsoft.com/office/powerpoint/2010/main" val="2229538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F5C68-6FC2-7F2B-2421-841E5CA86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7835F-383C-83F1-7397-9315320EE7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F3701-519E-E6E6-89C7-D8B86B15F5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1E37C1-C61F-78D6-225D-9DBC8DF2556D}"/>
              </a:ext>
            </a:extLst>
          </p:cNvPr>
          <p:cNvSpPr>
            <a:spLocks noGrp="1"/>
          </p:cNvSpPr>
          <p:nvPr>
            <p:ph type="sldNum" sz="quarter" idx="5"/>
          </p:nvPr>
        </p:nvSpPr>
        <p:spPr/>
        <p:txBody>
          <a:bodyPr/>
          <a:lstStyle/>
          <a:p>
            <a:fld id="{A892B793-DA2E-48A4-845B-C22547DC2306}" type="slidenum">
              <a:rPr lang="en-US" smtClean="0"/>
              <a:t>16</a:t>
            </a:fld>
            <a:endParaRPr lang="en-US"/>
          </a:p>
        </p:txBody>
      </p:sp>
    </p:spTree>
    <p:extLst>
      <p:ext uri="{BB962C8B-B14F-4D97-AF65-F5344CB8AC3E}">
        <p14:creationId xmlns:p14="http://schemas.microsoft.com/office/powerpoint/2010/main" val="3519711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F7997-096F-7693-9821-EEE1C78AF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3F9F1-F865-53F1-9437-B48D2772B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DBCE2C-A227-52BE-2D08-FF79D215E5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E6B872-5753-F274-446F-EB0D434EBA09}"/>
              </a:ext>
            </a:extLst>
          </p:cNvPr>
          <p:cNvSpPr>
            <a:spLocks noGrp="1"/>
          </p:cNvSpPr>
          <p:nvPr>
            <p:ph type="sldNum" sz="quarter" idx="5"/>
          </p:nvPr>
        </p:nvSpPr>
        <p:spPr/>
        <p:txBody>
          <a:bodyPr/>
          <a:lstStyle/>
          <a:p>
            <a:fld id="{A892B793-DA2E-48A4-845B-C22547DC2306}" type="slidenum">
              <a:rPr lang="en-US" smtClean="0"/>
              <a:t>17</a:t>
            </a:fld>
            <a:endParaRPr lang="en-US"/>
          </a:p>
        </p:txBody>
      </p:sp>
    </p:spTree>
    <p:extLst>
      <p:ext uri="{BB962C8B-B14F-4D97-AF65-F5344CB8AC3E}">
        <p14:creationId xmlns:p14="http://schemas.microsoft.com/office/powerpoint/2010/main" val="676875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83AD-96BF-7DB7-CAD6-85FE34D561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657C5-C7C5-DFF7-39E1-C1C55D4F3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CC025-8314-9A5B-304A-4F7B908BD7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D03BE1-B9D0-5417-2EB2-0D9A6073E7C5}"/>
              </a:ext>
            </a:extLst>
          </p:cNvPr>
          <p:cNvSpPr>
            <a:spLocks noGrp="1"/>
          </p:cNvSpPr>
          <p:nvPr>
            <p:ph type="sldNum" sz="quarter" idx="5"/>
          </p:nvPr>
        </p:nvSpPr>
        <p:spPr/>
        <p:txBody>
          <a:bodyPr/>
          <a:lstStyle/>
          <a:p>
            <a:fld id="{A892B793-DA2E-48A4-845B-C22547DC2306}" type="slidenum">
              <a:rPr lang="en-US" smtClean="0"/>
              <a:t>18</a:t>
            </a:fld>
            <a:endParaRPr lang="en-US"/>
          </a:p>
        </p:txBody>
      </p:sp>
    </p:spTree>
    <p:extLst>
      <p:ext uri="{BB962C8B-B14F-4D97-AF65-F5344CB8AC3E}">
        <p14:creationId xmlns:p14="http://schemas.microsoft.com/office/powerpoint/2010/main" val="1643789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947E9-05C5-6329-D2CE-22373806E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D029C-1C5B-1C1B-05E3-10C181192F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EBE3B-DF64-1B0A-CB0A-9C167D0879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AE7353-243D-4241-C4AD-2799A2464680}"/>
              </a:ext>
            </a:extLst>
          </p:cNvPr>
          <p:cNvSpPr>
            <a:spLocks noGrp="1"/>
          </p:cNvSpPr>
          <p:nvPr>
            <p:ph type="sldNum" sz="quarter" idx="5"/>
          </p:nvPr>
        </p:nvSpPr>
        <p:spPr/>
        <p:txBody>
          <a:bodyPr/>
          <a:lstStyle/>
          <a:p>
            <a:fld id="{A892B793-DA2E-48A4-845B-C22547DC2306}" type="slidenum">
              <a:rPr lang="en-US" smtClean="0"/>
              <a:t>19</a:t>
            </a:fld>
            <a:endParaRPr lang="en-US"/>
          </a:p>
        </p:txBody>
      </p:sp>
    </p:spTree>
    <p:extLst>
      <p:ext uri="{BB962C8B-B14F-4D97-AF65-F5344CB8AC3E}">
        <p14:creationId xmlns:p14="http://schemas.microsoft.com/office/powerpoint/2010/main" val="2815188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0D20E-4F84-240B-03C3-D4138E858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A1B6D-567F-C58A-C6A1-E78DED98B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275CFB-0161-E5D6-395E-C30D52D1F6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0070E2-02EF-2EC5-A682-6B8304E83663}"/>
              </a:ext>
            </a:extLst>
          </p:cNvPr>
          <p:cNvSpPr>
            <a:spLocks noGrp="1"/>
          </p:cNvSpPr>
          <p:nvPr>
            <p:ph type="sldNum" sz="quarter" idx="5"/>
          </p:nvPr>
        </p:nvSpPr>
        <p:spPr/>
        <p:txBody>
          <a:bodyPr/>
          <a:lstStyle/>
          <a:p>
            <a:fld id="{A892B793-DA2E-48A4-845B-C22547DC2306}" type="slidenum">
              <a:rPr lang="en-US" smtClean="0"/>
              <a:t>20</a:t>
            </a:fld>
            <a:endParaRPr lang="en-US"/>
          </a:p>
        </p:txBody>
      </p:sp>
    </p:spTree>
    <p:extLst>
      <p:ext uri="{BB962C8B-B14F-4D97-AF65-F5344CB8AC3E}">
        <p14:creationId xmlns:p14="http://schemas.microsoft.com/office/powerpoint/2010/main" val="3613380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070BD-0DAF-CF67-EB26-E77038400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C5D9D0-6B29-3449-A42B-66525158F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9776D-C09D-29F4-26C0-29E1827E01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5E0296-4592-6436-0519-27EC0E8CD9D7}"/>
              </a:ext>
            </a:extLst>
          </p:cNvPr>
          <p:cNvSpPr>
            <a:spLocks noGrp="1"/>
          </p:cNvSpPr>
          <p:nvPr>
            <p:ph type="sldNum" sz="quarter" idx="5"/>
          </p:nvPr>
        </p:nvSpPr>
        <p:spPr/>
        <p:txBody>
          <a:bodyPr/>
          <a:lstStyle/>
          <a:p>
            <a:fld id="{A892B793-DA2E-48A4-845B-C22547DC2306}" type="slidenum">
              <a:rPr lang="en-US" smtClean="0"/>
              <a:t>21</a:t>
            </a:fld>
            <a:endParaRPr lang="en-US"/>
          </a:p>
        </p:txBody>
      </p:sp>
    </p:spTree>
    <p:extLst>
      <p:ext uri="{BB962C8B-B14F-4D97-AF65-F5344CB8AC3E}">
        <p14:creationId xmlns:p14="http://schemas.microsoft.com/office/powerpoint/2010/main" val="246108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F6E9E-8D17-032E-78FA-BA39A6BE5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324057-B65A-2C45-842F-AF71886CA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7A490-1CDF-F17A-0CCA-A0A702EF8E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3A7525-3D5D-B3A6-7EDF-EA908BCCDA12}"/>
              </a:ext>
            </a:extLst>
          </p:cNvPr>
          <p:cNvSpPr>
            <a:spLocks noGrp="1"/>
          </p:cNvSpPr>
          <p:nvPr>
            <p:ph type="sldNum" sz="quarter" idx="5"/>
          </p:nvPr>
        </p:nvSpPr>
        <p:spPr/>
        <p:txBody>
          <a:bodyPr/>
          <a:lstStyle/>
          <a:p>
            <a:fld id="{A892B793-DA2E-48A4-845B-C22547DC2306}" type="slidenum">
              <a:rPr lang="en-US" smtClean="0"/>
              <a:t>22</a:t>
            </a:fld>
            <a:endParaRPr lang="en-US"/>
          </a:p>
        </p:txBody>
      </p:sp>
    </p:spTree>
    <p:extLst>
      <p:ext uri="{BB962C8B-B14F-4D97-AF65-F5344CB8AC3E}">
        <p14:creationId xmlns:p14="http://schemas.microsoft.com/office/powerpoint/2010/main" val="1431947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BAEC5-6189-972E-7A2C-0670BD3472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0F23D-C560-F5FA-AF40-D2DCDA12E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622C8-5A9C-CEA3-07B5-C3FA3653B3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0F3BE0-B689-DA0C-DBF5-895365648844}"/>
              </a:ext>
            </a:extLst>
          </p:cNvPr>
          <p:cNvSpPr>
            <a:spLocks noGrp="1"/>
          </p:cNvSpPr>
          <p:nvPr>
            <p:ph type="sldNum" sz="quarter" idx="5"/>
          </p:nvPr>
        </p:nvSpPr>
        <p:spPr/>
        <p:txBody>
          <a:bodyPr/>
          <a:lstStyle/>
          <a:p>
            <a:fld id="{A892B793-DA2E-48A4-845B-C22547DC2306}" type="slidenum">
              <a:rPr lang="en-US" smtClean="0"/>
              <a:t>23</a:t>
            </a:fld>
            <a:endParaRPr lang="en-US"/>
          </a:p>
        </p:txBody>
      </p:sp>
    </p:spTree>
    <p:extLst>
      <p:ext uri="{BB962C8B-B14F-4D97-AF65-F5344CB8AC3E}">
        <p14:creationId xmlns:p14="http://schemas.microsoft.com/office/powerpoint/2010/main" val="1896350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6334B-77D7-5177-05D5-F651D5F2F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44926-1643-F0BE-7775-997A0AE8C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D334D-41F0-5832-D94B-FA1D9D8245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07139-0E05-A360-71BB-73A8A227D73F}"/>
              </a:ext>
            </a:extLst>
          </p:cNvPr>
          <p:cNvSpPr>
            <a:spLocks noGrp="1"/>
          </p:cNvSpPr>
          <p:nvPr>
            <p:ph type="sldNum" sz="quarter" idx="5"/>
          </p:nvPr>
        </p:nvSpPr>
        <p:spPr/>
        <p:txBody>
          <a:bodyPr/>
          <a:lstStyle/>
          <a:p>
            <a:fld id="{A892B793-DA2E-48A4-845B-C22547DC2306}" type="slidenum">
              <a:rPr lang="en-US" smtClean="0"/>
              <a:t>24</a:t>
            </a:fld>
            <a:endParaRPr lang="en-US"/>
          </a:p>
        </p:txBody>
      </p:sp>
    </p:spTree>
    <p:extLst>
      <p:ext uri="{BB962C8B-B14F-4D97-AF65-F5344CB8AC3E}">
        <p14:creationId xmlns:p14="http://schemas.microsoft.com/office/powerpoint/2010/main" val="3682986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ABE25-E141-8879-10FA-6111DC0D6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A23FB-3675-96BC-AE87-36D9EED31D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F7BB27-95EF-0B23-F75D-9C5019265F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8A917-099D-F4FD-ED9E-47E79113C51C}"/>
              </a:ext>
            </a:extLst>
          </p:cNvPr>
          <p:cNvSpPr>
            <a:spLocks noGrp="1"/>
          </p:cNvSpPr>
          <p:nvPr>
            <p:ph type="sldNum" sz="quarter" idx="5"/>
          </p:nvPr>
        </p:nvSpPr>
        <p:spPr/>
        <p:txBody>
          <a:bodyPr/>
          <a:lstStyle/>
          <a:p>
            <a:fld id="{A892B793-DA2E-48A4-845B-C22547DC2306}" type="slidenum">
              <a:rPr lang="en-US" smtClean="0"/>
              <a:t>25</a:t>
            </a:fld>
            <a:endParaRPr lang="en-US"/>
          </a:p>
        </p:txBody>
      </p:sp>
    </p:spTree>
    <p:extLst>
      <p:ext uri="{BB962C8B-B14F-4D97-AF65-F5344CB8AC3E}">
        <p14:creationId xmlns:p14="http://schemas.microsoft.com/office/powerpoint/2010/main" val="1745545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10158-9378-BC88-6025-29B3A0FBBA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B0601-0235-A3D8-BC19-A2ED5C176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7AD75-4C42-E045-A010-D3DC3C3157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0B11CA-0C64-C761-033D-90959312E89F}"/>
              </a:ext>
            </a:extLst>
          </p:cNvPr>
          <p:cNvSpPr>
            <a:spLocks noGrp="1"/>
          </p:cNvSpPr>
          <p:nvPr>
            <p:ph type="sldNum" sz="quarter" idx="5"/>
          </p:nvPr>
        </p:nvSpPr>
        <p:spPr/>
        <p:txBody>
          <a:bodyPr/>
          <a:lstStyle/>
          <a:p>
            <a:fld id="{A892B793-DA2E-48A4-845B-C22547DC2306}" type="slidenum">
              <a:rPr lang="en-US" smtClean="0"/>
              <a:t>26</a:t>
            </a:fld>
            <a:endParaRPr lang="en-US"/>
          </a:p>
        </p:txBody>
      </p:sp>
    </p:spTree>
    <p:extLst>
      <p:ext uri="{BB962C8B-B14F-4D97-AF65-F5344CB8AC3E}">
        <p14:creationId xmlns:p14="http://schemas.microsoft.com/office/powerpoint/2010/main" val="2504391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AC02D-C4B2-46A6-5353-8B7237240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06888-AAC5-BB42-3106-72B0BDEB0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3F46B-9C69-8F04-F12A-29ECD40C27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FABA38-E1BE-D825-0A1A-077F0527F8E0}"/>
              </a:ext>
            </a:extLst>
          </p:cNvPr>
          <p:cNvSpPr>
            <a:spLocks noGrp="1"/>
          </p:cNvSpPr>
          <p:nvPr>
            <p:ph type="sldNum" sz="quarter" idx="5"/>
          </p:nvPr>
        </p:nvSpPr>
        <p:spPr/>
        <p:txBody>
          <a:bodyPr/>
          <a:lstStyle/>
          <a:p>
            <a:fld id="{A892B793-DA2E-48A4-845B-C22547DC2306}" type="slidenum">
              <a:rPr lang="en-US" smtClean="0"/>
              <a:t>27</a:t>
            </a:fld>
            <a:endParaRPr lang="en-US"/>
          </a:p>
        </p:txBody>
      </p:sp>
    </p:spTree>
    <p:extLst>
      <p:ext uri="{BB962C8B-B14F-4D97-AF65-F5344CB8AC3E}">
        <p14:creationId xmlns:p14="http://schemas.microsoft.com/office/powerpoint/2010/main" val="2698760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CE2D-FE7A-2FC6-D7DA-F84A72E65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88570-9E62-5881-234C-5CFA6005B0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35489E-C098-D9B6-42D7-5C8A2DE8C2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D82CC9-2480-5E60-EC8C-BDDC56CEA959}"/>
              </a:ext>
            </a:extLst>
          </p:cNvPr>
          <p:cNvSpPr>
            <a:spLocks noGrp="1"/>
          </p:cNvSpPr>
          <p:nvPr>
            <p:ph type="sldNum" sz="quarter" idx="5"/>
          </p:nvPr>
        </p:nvSpPr>
        <p:spPr/>
        <p:txBody>
          <a:bodyPr/>
          <a:lstStyle/>
          <a:p>
            <a:fld id="{A892B793-DA2E-48A4-845B-C22547DC2306}" type="slidenum">
              <a:rPr lang="en-US" smtClean="0"/>
              <a:t>28</a:t>
            </a:fld>
            <a:endParaRPr lang="en-US"/>
          </a:p>
        </p:txBody>
      </p:sp>
    </p:spTree>
    <p:extLst>
      <p:ext uri="{BB962C8B-B14F-4D97-AF65-F5344CB8AC3E}">
        <p14:creationId xmlns:p14="http://schemas.microsoft.com/office/powerpoint/2010/main" val="828196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A4473-4BE9-7CC3-703E-B765929A5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3FD2A-0492-D1BB-7502-FEB513D610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F388F-8857-4FCD-290E-CF319C9C7F83}"/>
              </a:ext>
            </a:extLst>
          </p:cNvPr>
          <p:cNvSpPr>
            <a:spLocks noGrp="1"/>
          </p:cNvSpPr>
          <p:nvPr>
            <p:ph type="body" idx="1"/>
          </p:nvPr>
        </p:nvSpPr>
        <p:spPr/>
        <p:txBody>
          <a:bodyPr/>
          <a:lstStyle/>
          <a:p>
            <a:r>
              <a:rPr lang="en-US" dirty="0"/>
              <a:t>By going in the field, I’ve had the opportunity to build a relationship with those doing the actual work and the utility company inspectors. First time you see a crew, and they see KYTC on the vehicle, they think I’m there to tell them they are doing something wrong. Once they get to know me, they will reach out and let me know of changes, problems, or to ask questions.</a:t>
            </a:r>
          </a:p>
          <a:p>
            <a:r>
              <a:rPr lang="en-US" dirty="0"/>
              <a:t>Improve communications with the utilities.</a:t>
            </a:r>
          </a:p>
          <a:p>
            <a:r>
              <a:rPr lang="en-US" dirty="0"/>
              <a:t>We gain understanding of what it takes to move the utilities. I had construction experience when I started, but I didn’t know about utility construction other than 811 colors. 95% of the people in the field love the chance to teach someone what they are doing. I have learned a lot from them that I could have learned any other way.</a:t>
            </a:r>
          </a:p>
          <a:p>
            <a:r>
              <a:rPr lang="en-US" dirty="0"/>
              <a:t>I’m not stuck inside all day! But I do get to come in when the weather is bad.</a:t>
            </a:r>
          </a:p>
          <a:p>
            <a:r>
              <a:rPr lang="en-US" dirty="0"/>
              <a:t>And as I always tell the field crews before I leave, stay safe and have fun.</a:t>
            </a:r>
          </a:p>
        </p:txBody>
      </p:sp>
      <p:sp>
        <p:nvSpPr>
          <p:cNvPr id="4" name="Slide Number Placeholder 3">
            <a:extLst>
              <a:ext uri="{FF2B5EF4-FFF2-40B4-BE49-F238E27FC236}">
                <a16:creationId xmlns:a16="http://schemas.microsoft.com/office/drawing/2014/main" id="{CF57885A-B9A1-FE73-1ECF-B3578F5E74C6}"/>
              </a:ext>
            </a:extLst>
          </p:cNvPr>
          <p:cNvSpPr>
            <a:spLocks noGrp="1"/>
          </p:cNvSpPr>
          <p:nvPr>
            <p:ph type="sldNum" sz="quarter" idx="5"/>
          </p:nvPr>
        </p:nvSpPr>
        <p:spPr/>
        <p:txBody>
          <a:bodyPr/>
          <a:lstStyle/>
          <a:p>
            <a:fld id="{A892B793-DA2E-48A4-845B-C22547DC2306}" type="slidenum">
              <a:rPr lang="en-US" smtClean="0"/>
              <a:t>29</a:t>
            </a:fld>
            <a:endParaRPr lang="en-US"/>
          </a:p>
        </p:txBody>
      </p:sp>
    </p:spTree>
    <p:extLst>
      <p:ext uri="{BB962C8B-B14F-4D97-AF65-F5344CB8AC3E}">
        <p14:creationId xmlns:p14="http://schemas.microsoft.com/office/powerpoint/2010/main" val="2611133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9/9/2026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9/9/2026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9/9/2026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9/9/2026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9/9/2026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9/9/2026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2.png"/><Relationship Id="rId7"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2.png"/><Relationship Id="rId7"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kymsoffice.sharepoint.com/sites/gisteam/KYTCGISSupport/KYTCGISApplications/SitePages/KURTS.aspx#about-kurts" TargetMode="External"/><Relationship Id="rId5" Type="http://schemas.openxmlformats.org/officeDocument/2006/relationships/image" Target="../media/image2.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hyperlink" Target="mailto:Allen.Rust@KY.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mailto:Lisa.Johanningsmeier@ky.gov" TargetMode="External"/><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itle 3">
            <a:extLst>
              <a:ext uri="{FF2B5EF4-FFF2-40B4-BE49-F238E27FC236}">
                <a16:creationId xmlns:a16="http://schemas.microsoft.com/office/drawing/2014/main" id="{EC3360EB-17E4-8D81-B550-F1FC205B5F6A}"/>
              </a:ext>
            </a:extLst>
          </p:cNvPr>
          <p:cNvSpPr>
            <a:spLocks noGrp="1"/>
          </p:cNvSpPr>
          <p:nvPr>
            <p:ph type="ctrTitle"/>
          </p:nvPr>
        </p:nvSpPr>
        <p:spPr>
          <a:xfrm>
            <a:off x="1295400" y="2312218"/>
            <a:ext cx="15544800" cy="2231380"/>
          </a:xfrm>
        </p:spPr>
        <p:txBody>
          <a:bodyPr/>
          <a:lstStyle/>
          <a:p>
            <a:r>
              <a:rPr lang="en-US" dirty="0"/>
              <a:t>Utility Relocation </a:t>
            </a:r>
            <a:br>
              <a:rPr lang="en-US" dirty="0"/>
            </a:br>
            <a:r>
              <a:rPr lang="en-US" dirty="0"/>
              <a:t>Inspection Standards</a:t>
            </a:r>
          </a:p>
        </p:txBody>
      </p:sp>
      <p:sp>
        <p:nvSpPr>
          <p:cNvPr id="5" name="Subtitle 4">
            <a:extLst>
              <a:ext uri="{FF2B5EF4-FFF2-40B4-BE49-F238E27FC236}">
                <a16:creationId xmlns:a16="http://schemas.microsoft.com/office/drawing/2014/main" id="{EC93B7BC-39C8-F9B0-20CF-2521A03B2D28}"/>
              </a:ext>
            </a:extLst>
          </p:cNvPr>
          <p:cNvSpPr>
            <a:spLocks noGrp="1"/>
          </p:cNvSpPr>
          <p:nvPr>
            <p:ph type="subTitle" idx="4"/>
          </p:nvPr>
        </p:nvSpPr>
        <p:spPr>
          <a:xfrm>
            <a:off x="2743200" y="5112327"/>
            <a:ext cx="12801600" cy="1354217"/>
          </a:xfrm>
        </p:spPr>
        <p:txBody>
          <a:bodyPr/>
          <a:lstStyle/>
          <a:p>
            <a:pPr algn="ctr"/>
            <a:r>
              <a:rPr lang="en-US" sz="4000" dirty="0"/>
              <a:t>Lisa Johanningsmeier – D5 Utilities</a:t>
            </a:r>
          </a:p>
          <a:p>
            <a:pPr algn="ctr"/>
            <a:r>
              <a:rPr lang="en-US" sz="4000" dirty="0"/>
              <a:t>Allen Rust – Central Office Rail Coordinator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121222B-F71E-1B05-4CA5-6DEF84948E34}"/>
              </a:ext>
            </a:extLst>
          </p:cNvPr>
          <p:cNvSpPr>
            <a:spLocks noGrp="1"/>
          </p:cNvSpPr>
          <p:nvPr>
            <p:ph type="title"/>
          </p:nvPr>
        </p:nvSpPr>
        <p:spPr>
          <a:xfrm>
            <a:off x="2971800" y="876300"/>
            <a:ext cx="12082462" cy="1115690"/>
          </a:xfrm>
        </p:spPr>
        <p:txBody>
          <a:bodyPr/>
          <a:lstStyle/>
          <a:p>
            <a:r>
              <a:rPr lang="en-US" dirty="0"/>
              <a:t>Why Utility Inspection?</a:t>
            </a:r>
          </a:p>
        </p:txBody>
      </p:sp>
      <p:sp>
        <p:nvSpPr>
          <p:cNvPr id="3" name="Text Placeholder 2">
            <a:extLst>
              <a:ext uri="{FF2B5EF4-FFF2-40B4-BE49-F238E27FC236}">
                <a16:creationId xmlns:a16="http://schemas.microsoft.com/office/drawing/2014/main" id="{CCE8E175-D967-9C62-5046-140CC4709704}"/>
              </a:ext>
            </a:extLst>
          </p:cNvPr>
          <p:cNvSpPr>
            <a:spLocks noGrp="1"/>
          </p:cNvSpPr>
          <p:nvPr>
            <p:ph type="body" idx="1"/>
          </p:nvPr>
        </p:nvSpPr>
        <p:spPr>
          <a:xfrm>
            <a:off x="609600" y="2476500"/>
            <a:ext cx="16459200" cy="3797963"/>
          </a:xfrm>
        </p:spPr>
        <p:txBody>
          <a:bodyPr/>
          <a:lstStyle/>
          <a:p>
            <a:endParaRPr lang="en-US" dirty="0"/>
          </a:p>
          <a:p>
            <a:endParaRPr lang="en-US" dirty="0"/>
          </a:p>
          <a:p>
            <a:endParaRPr lang="en-US" dirty="0"/>
          </a:p>
          <a:p>
            <a:pPr marL="285750" indent="-285750">
              <a:buFont typeface="Arial" panose="020B0604020202020204" pitchFamily="34" charset="0"/>
              <a:buChar char="•"/>
            </a:pPr>
            <a:r>
              <a:rPr lang="en-US" sz="3200" dirty="0"/>
              <a:t>FHWA  Utility Relocation and Accommodation on Federal-Aid Highway Projects Program Guide</a:t>
            </a:r>
          </a:p>
          <a:p>
            <a:r>
              <a:rPr lang="en-US" sz="3200" dirty="0"/>
              <a:t>   says we must perform inspections during utility relocations. 23 CFR 645.115</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KYTC Utilities and Rails Guidance Manual says we must perform inspections during utility relocations.  UR-1203-4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1B9E42-15D1-621C-9E63-C00D1747EBF6}"/>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043353C2-5423-D5ED-F821-EE5F2D246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D37B59BF-47B7-310F-CCD3-B8EDBCDA21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FB9D2099-4105-B3DA-E284-78FECB7A39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7371F4D-E80A-1059-688A-25CBC5300113}"/>
              </a:ext>
            </a:extLst>
          </p:cNvPr>
          <p:cNvSpPr>
            <a:spLocks noGrp="1"/>
          </p:cNvSpPr>
          <p:nvPr>
            <p:ph type="title"/>
          </p:nvPr>
        </p:nvSpPr>
        <p:spPr>
          <a:xfrm>
            <a:off x="2971800" y="876300"/>
            <a:ext cx="12082462" cy="1115690"/>
          </a:xfrm>
        </p:spPr>
        <p:txBody>
          <a:bodyPr/>
          <a:lstStyle/>
          <a:p>
            <a:r>
              <a:rPr lang="en-US" dirty="0"/>
              <a:t>Why Utility Inspection?</a:t>
            </a:r>
          </a:p>
        </p:txBody>
      </p:sp>
      <p:sp>
        <p:nvSpPr>
          <p:cNvPr id="3" name="Text Placeholder 2">
            <a:extLst>
              <a:ext uri="{FF2B5EF4-FFF2-40B4-BE49-F238E27FC236}">
                <a16:creationId xmlns:a16="http://schemas.microsoft.com/office/drawing/2014/main" id="{8041D8C7-79DF-3BFA-9DDB-22A1D9E35C1D}"/>
              </a:ext>
            </a:extLst>
          </p:cNvPr>
          <p:cNvSpPr>
            <a:spLocks noGrp="1"/>
          </p:cNvSpPr>
          <p:nvPr>
            <p:ph type="body" idx="1"/>
          </p:nvPr>
        </p:nvSpPr>
        <p:spPr>
          <a:xfrm>
            <a:off x="609600" y="2476500"/>
            <a:ext cx="16459200" cy="4745915"/>
          </a:xfrm>
        </p:spPr>
        <p:txBody>
          <a:bodyPr/>
          <a:lstStyle/>
          <a:p>
            <a:endParaRPr lang="en-US" dirty="0"/>
          </a:p>
          <a:p>
            <a:endParaRPr lang="en-US" dirty="0"/>
          </a:p>
          <a:p>
            <a:pPr marL="285750" indent="-285750">
              <a:buFont typeface="Arial" panose="020B0604020202020204" pitchFamily="34" charset="0"/>
              <a:buChar char="•"/>
            </a:pPr>
            <a:r>
              <a:rPr lang="en-US" sz="3200" dirty="0"/>
              <a:t>We know what is installed on our </a:t>
            </a:r>
          </a:p>
          <a:p>
            <a:r>
              <a:rPr lang="en-US" sz="3200" dirty="0"/>
              <a:t>   roads for our project. </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Monitor Progress</a:t>
            </a:r>
          </a:p>
          <a:p>
            <a:pPr marL="285750" indent="-285750">
              <a:buFont typeface="Arial" panose="020B0604020202020204" pitchFamily="34" charset="0"/>
              <a:buChar char="•"/>
            </a:pPr>
            <a:endParaRPr lang="en-US" sz="3200" dirty="0"/>
          </a:p>
          <a:p>
            <a:endParaRPr lang="en-US" sz="3200" dirty="0"/>
          </a:p>
          <a:p>
            <a:endParaRPr lang="en-US" sz="3200" dirty="0"/>
          </a:p>
        </p:txBody>
      </p:sp>
      <p:pic>
        <p:nvPicPr>
          <p:cNvPr id="5" name="Picture 4">
            <a:extLst>
              <a:ext uri="{FF2B5EF4-FFF2-40B4-BE49-F238E27FC236}">
                <a16:creationId xmlns:a16="http://schemas.microsoft.com/office/drawing/2014/main" id="{E7799044-C42A-844C-DD70-93BABA7469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6058477" y="3054466"/>
            <a:ext cx="7962900" cy="5972175"/>
          </a:xfrm>
          <a:prstGeom prst="rect">
            <a:avLst/>
          </a:prstGeom>
        </p:spPr>
      </p:pic>
    </p:spTree>
    <p:extLst>
      <p:ext uri="{BB962C8B-B14F-4D97-AF65-F5344CB8AC3E}">
        <p14:creationId xmlns:p14="http://schemas.microsoft.com/office/powerpoint/2010/main" val="1151560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D848AC83-1926-D555-5A0A-4BA2675837BA}"/>
              </a:ext>
            </a:extLst>
          </p:cNvPr>
          <p:cNvSpPr>
            <a:spLocks noGrp="1"/>
          </p:cNvSpPr>
          <p:nvPr>
            <p:ph type="title"/>
          </p:nvPr>
        </p:nvSpPr>
        <p:spPr>
          <a:xfrm>
            <a:off x="2286000" y="1368723"/>
            <a:ext cx="12082462" cy="2998787"/>
          </a:xfrm>
        </p:spPr>
        <p:txBody>
          <a:bodyPr/>
          <a:lstStyle/>
          <a:p>
            <a:r>
              <a:rPr lang="en-US" dirty="0"/>
              <a:t>Frequency of Inspection</a:t>
            </a:r>
          </a:p>
        </p:txBody>
      </p:sp>
      <p:sp>
        <p:nvSpPr>
          <p:cNvPr id="5" name="Text Placeholder 4">
            <a:extLst>
              <a:ext uri="{FF2B5EF4-FFF2-40B4-BE49-F238E27FC236}">
                <a16:creationId xmlns:a16="http://schemas.microsoft.com/office/drawing/2014/main" id="{AD42694C-7371-1BCE-EDF4-0A1B596BD216}"/>
              </a:ext>
            </a:extLst>
          </p:cNvPr>
          <p:cNvSpPr>
            <a:spLocks noGrp="1"/>
          </p:cNvSpPr>
          <p:nvPr>
            <p:ph type="body" idx="1"/>
          </p:nvPr>
        </p:nvSpPr>
        <p:spPr>
          <a:xfrm>
            <a:off x="914400" y="2365375"/>
            <a:ext cx="16459200" cy="6777240"/>
          </a:xfrm>
        </p:spPr>
        <p:txBody>
          <a:bodyPr/>
          <a:lstStyle/>
          <a:p>
            <a:endParaRPr lang="en-US" dirty="0"/>
          </a:p>
          <a:p>
            <a:endParaRPr lang="en-US" dirty="0"/>
          </a:p>
          <a:p>
            <a:endParaRPr lang="en-US" dirty="0"/>
          </a:p>
          <a:p>
            <a:endParaRPr lang="en-US" dirty="0"/>
          </a:p>
          <a:p>
            <a:pPr marL="342900" indent="-342900">
              <a:buFont typeface="Arial" panose="020B0604020202020204" pitchFamily="34" charset="0"/>
              <a:buChar char="•"/>
            </a:pPr>
            <a:r>
              <a:rPr lang="en-US" sz="3200" dirty="0"/>
              <a:t>Overhead Utilities – 1 inspection / week</a:t>
            </a:r>
          </a:p>
          <a:p>
            <a:pPr marL="800100" lvl="1" indent="-342900">
              <a:buFont typeface="Arial" panose="020B0604020202020204" pitchFamily="34" charset="0"/>
              <a:buChar char="•"/>
            </a:pPr>
            <a:r>
              <a:rPr lang="en-US" sz="3200" dirty="0"/>
              <a:t>Most electric and communications</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Underground Utilities – 2 inspections / week</a:t>
            </a:r>
          </a:p>
          <a:p>
            <a:pPr marL="800100" lvl="1" indent="-342900">
              <a:buFont typeface="Arial" panose="020B0604020202020204" pitchFamily="34" charset="0"/>
              <a:buChar char="•"/>
            </a:pPr>
            <a:r>
              <a:rPr lang="en-US" sz="3200" dirty="0"/>
              <a:t>All gas, sewer, water</a:t>
            </a:r>
          </a:p>
          <a:p>
            <a:pPr marL="800100" lvl="1" indent="-342900">
              <a:buFont typeface="Arial" panose="020B0604020202020204" pitchFamily="34" charset="0"/>
              <a:buChar char="•"/>
            </a:pPr>
            <a:r>
              <a:rPr lang="en-US" sz="3200" dirty="0"/>
              <a:t>Some electric and communications</a:t>
            </a:r>
          </a:p>
          <a:p>
            <a:pPr marL="342900" indent="-342900">
              <a:buFont typeface="Arial" panose="020B0604020202020204" pitchFamily="34" charset="0"/>
              <a:buChar char="•"/>
            </a:pPr>
            <a:endParaRPr lang="en-US" sz="3200" dirty="0"/>
          </a:p>
          <a:p>
            <a:r>
              <a:rPr lang="en-US" sz="3200" dirty="0"/>
              <a:t>* Depending on weather and work activities / schedule</a:t>
            </a:r>
          </a:p>
          <a:p>
            <a:endParaRPr lang="en-US" dirty="0"/>
          </a:p>
          <a:p>
            <a:endParaRPr lang="en-US" sz="2400" dirty="0"/>
          </a:p>
        </p:txBody>
      </p:sp>
      <p:pic>
        <p:nvPicPr>
          <p:cNvPr id="3" name="Picture 2">
            <a:extLst>
              <a:ext uri="{FF2B5EF4-FFF2-40B4-BE49-F238E27FC236}">
                <a16:creationId xmlns:a16="http://schemas.microsoft.com/office/drawing/2014/main" id="{077398C4-E12E-B0CF-1DF1-FBEEF345D329}"/>
              </a:ext>
            </a:extLst>
          </p:cNvPr>
          <p:cNvPicPr>
            <a:picLocks noChangeAspect="1"/>
          </p:cNvPicPr>
          <p:nvPr/>
        </p:nvPicPr>
        <p:blipFill>
          <a:blip r:embed="rId6"/>
          <a:stretch>
            <a:fillRect/>
          </a:stretch>
        </p:blipFill>
        <p:spPr>
          <a:xfrm>
            <a:off x="8704640" y="3095339"/>
            <a:ext cx="8668960" cy="409632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50E89EE0-8964-ACB8-8EFB-E5DE59B81EF0}"/>
              </a:ext>
            </a:extLst>
          </p:cNvPr>
          <p:cNvSpPr>
            <a:spLocks noGrp="1"/>
          </p:cNvSpPr>
          <p:nvPr>
            <p:ph type="title"/>
          </p:nvPr>
        </p:nvSpPr>
        <p:spPr>
          <a:xfrm>
            <a:off x="5269529" y="723900"/>
            <a:ext cx="12082462" cy="1115690"/>
          </a:xfrm>
        </p:spPr>
        <p:txBody>
          <a:bodyPr/>
          <a:lstStyle/>
          <a:p>
            <a:r>
              <a:rPr lang="en-US" dirty="0"/>
              <a:t>Inspection Information</a:t>
            </a:r>
          </a:p>
        </p:txBody>
      </p:sp>
      <p:sp>
        <p:nvSpPr>
          <p:cNvPr id="3" name="Text Placeholder 2">
            <a:extLst>
              <a:ext uri="{FF2B5EF4-FFF2-40B4-BE49-F238E27FC236}">
                <a16:creationId xmlns:a16="http://schemas.microsoft.com/office/drawing/2014/main" id="{BD569E1E-CC6D-9AC6-C948-09D285E74DDD}"/>
              </a:ext>
            </a:extLst>
          </p:cNvPr>
          <p:cNvSpPr>
            <a:spLocks noGrp="1"/>
          </p:cNvSpPr>
          <p:nvPr>
            <p:ph type="body" idx="1"/>
          </p:nvPr>
        </p:nvSpPr>
        <p:spPr>
          <a:xfrm>
            <a:off x="5943600" y="2365375"/>
            <a:ext cx="11430000" cy="5047536"/>
          </a:xfrm>
        </p:spPr>
        <p:txBody>
          <a:bodyPr/>
          <a:lstStyle/>
          <a:p>
            <a:pPr marL="342900" indent="-342900">
              <a:buFont typeface="Arial" panose="020B0604020202020204" pitchFamily="34" charset="0"/>
              <a:buChar char="•"/>
            </a:pPr>
            <a:r>
              <a:rPr lang="en-US" sz="4000" dirty="0"/>
              <a:t>Compliance with policy and agreement</a:t>
            </a:r>
          </a:p>
          <a:p>
            <a:pPr marL="342900" indent="-342900">
              <a:buFont typeface="Arial" panose="020B0604020202020204" pitchFamily="34" charset="0"/>
              <a:buChar char="•"/>
            </a:pPr>
            <a:endParaRPr lang="en-US" sz="4000" dirty="0"/>
          </a:p>
          <a:p>
            <a:pPr marL="342900" indent="-342900">
              <a:buFont typeface="Arial" panose="020B0604020202020204" pitchFamily="34" charset="0"/>
              <a:buChar char="•"/>
            </a:pPr>
            <a:r>
              <a:rPr lang="en-US" sz="4000" dirty="0"/>
              <a:t>Safe Operations</a:t>
            </a:r>
          </a:p>
          <a:p>
            <a:pPr marL="342900" indent="-342900">
              <a:buFont typeface="Arial" panose="020B0604020202020204" pitchFamily="34" charset="0"/>
              <a:buChar char="•"/>
            </a:pPr>
            <a:endParaRPr lang="en-US" sz="4000" dirty="0"/>
          </a:p>
          <a:p>
            <a:pPr marL="342900" indent="-342900">
              <a:buFont typeface="Arial" panose="020B0604020202020204" pitchFamily="34" charset="0"/>
              <a:buChar char="•"/>
            </a:pPr>
            <a:r>
              <a:rPr lang="en-US" sz="4000" dirty="0"/>
              <a:t>Progress and Schedule</a:t>
            </a:r>
          </a:p>
          <a:p>
            <a:pPr marL="342900" indent="-342900">
              <a:buFont typeface="Arial" panose="020B0604020202020204" pitchFamily="34" charset="0"/>
              <a:buChar char="•"/>
            </a:pPr>
            <a:endParaRPr lang="en-US" sz="4000" dirty="0"/>
          </a:p>
          <a:p>
            <a:pPr marL="342900" indent="-342900">
              <a:buFont typeface="Arial" panose="020B0604020202020204" pitchFamily="34" charset="0"/>
              <a:buChar char="•"/>
            </a:pPr>
            <a:r>
              <a:rPr lang="en-US" sz="4000" dirty="0"/>
              <a:t>Location of work</a:t>
            </a:r>
          </a:p>
        </p:txBody>
      </p:sp>
      <p:pic>
        <p:nvPicPr>
          <p:cNvPr id="5" name="Picture 4">
            <a:extLst>
              <a:ext uri="{FF2B5EF4-FFF2-40B4-BE49-F238E27FC236}">
                <a16:creationId xmlns:a16="http://schemas.microsoft.com/office/drawing/2014/main" id="{C24717B4-45AA-A54A-7DEC-B36ECA15A9EE}"/>
              </a:ext>
            </a:extLst>
          </p:cNvPr>
          <p:cNvPicPr>
            <a:picLocks noChangeAspect="1"/>
          </p:cNvPicPr>
          <p:nvPr/>
        </p:nvPicPr>
        <p:blipFill>
          <a:blip r:embed="rId4">
            <a:extLst>
              <a:ext uri="{28A0092B-C50C-407E-A947-70E740481C1C}">
                <a14:useLocalDpi xmlns:a14="http://schemas.microsoft.com/office/drawing/2010/main" val="0"/>
              </a:ext>
            </a:extLst>
          </a:blip>
          <a:srcRect r="23930"/>
          <a:stretch>
            <a:fillRect/>
          </a:stretch>
        </p:blipFill>
        <p:spPr>
          <a:xfrm rot="5400000">
            <a:off x="11503106" y="3476462"/>
            <a:ext cx="6115375" cy="6029325"/>
          </a:xfrm>
          <a:prstGeom prst="rect">
            <a:avLst/>
          </a:prstGeom>
        </p:spPr>
      </p:pic>
      <p:pic>
        <p:nvPicPr>
          <p:cNvPr id="6" name="Picture 5">
            <a:extLst>
              <a:ext uri="{FF2B5EF4-FFF2-40B4-BE49-F238E27FC236}">
                <a16:creationId xmlns:a16="http://schemas.microsoft.com/office/drawing/2014/main" id="{F3A7CE62-D783-5194-A2EC-B8A204F698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028" y="4893905"/>
            <a:ext cx="5453545" cy="409015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F15B03-E623-E427-54F2-75C8C1E33969}"/>
              </a:ext>
            </a:extLst>
          </p:cNvPr>
          <p:cNvSpPr>
            <a:spLocks noGrp="1"/>
          </p:cNvSpPr>
          <p:nvPr>
            <p:ph type="title"/>
          </p:nvPr>
        </p:nvSpPr>
        <p:spPr>
          <a:xfrm>
            <a:off x="6936830" y="727869"/>
            <a:ext cx="10117197" cy="1830182"/>
          </a:xfrm>
        </p:spPr>
        <p:txBody>
          <a:bodyPr/>
          <a:lstStyle/>
          <a:p>
            <a:r>
              <a:rPr lang="en-US" dirty="0"/>
              <a:t>Compliance with Policy and Agreement</a:t>
            </a:r>
          </a:p>
        </p:txBody>
      </p:sp>
      <p:sp>
        <p:nvSpPr>
          <p:cNvPr id="3" name="Text Placeholder 2">
            <a:extLst>
              <a:ext uri="{FF2B5EF4-FFF2-40B4-BE49-F238E27FC236}">
                <a16:creationId xmlns:a16="http://schemas.microsoft.com/office/drawing/2014/main" id="{225D2E40-DDC8-69FC-7F43-62A30785D83F}"/>
              </a:ext>
            </a:extLst>
          </p:cNvPr>
          <p:cNvSpPr>
            <a:spLocks noGrp="1"/>
          </p:cNvSpPr>
          <p:nvPr>
            <p:ph type="body" idx="1"/>
          </p:nvPr>
        </p:nvSpPr>
        <p:spPr>
          <a:xfrm>
            <a:off x="914400" y="2962069"/>
            <a:ext cx="16459200" cy="4431983"/>
          </a:xfrm>
        </p:spPr>
        <p:txBody>
          <a:bodyPr/>
          <a:lstStyle/>
          <a:p>
            <a:pPr lvl="1"/>
            <a:r>
              <a:rPr lang="en-US" sz="3200" dirty="0"/>
              <a:t>On any relocation project, </a:t>
            </a:r>
            <a:r>
              <a:rPr lang="en-US" sz="3200" dirty="0">
                <a:highlight>
                  <a:srgbClr val="FFFF00"/>
                </a:highlight>
              </a:rPr>
              <a:t>all work within the limits of the Cabinet’s right-of-way </a:t>
            </a:r>
            <a:r>
              <a:rPr lang="en-US" sz="3200" dirty="0"/>
              <a:t>shall be done in </a:t>
            </a:r>
            <a:r>
              <a:rPr lang="en-US" sz="3200" dirty="0">
                <a:highlight>
                  <a:srgbClr val="FFFF00"/>
                </a:highlight>
              </a:rPr>
              <a:t>accordance with the Cabinet’s Standards, Specifications, and Standard Drawings</a:t>
            </a:r>
            <a:r>
              <a:rPr lang="en-US" sz="3200" dirty="0"/>
              <a:t>. </a:t>
            </a:r>
            <a:r>
              <a:rPr lang="en-US" sz="3200" dirty="0">
                <a:highlight>
                  <a:srgbClr val="00FF00"/>
                </a:highlight>
              </a:rPr>
              <a:t>All traffic control </a:t>
            </a:r>
            <a:r>
              <a:rPr lang="en-US" sz="3200" dirty="0"/>
              <a:t>will be in accordance with </a:t>
            </a:r>
            <a:r>
              <a:rPr lang="en-US" sz="3200" dirty="0">
                <a:highlight>
                  <a:srgbClr val="00FF00"/>
                </a:highlight>
              </a:rPr>
              <a:t>Part VI of the Manual on Uniform Traffic Control Devices &amp; KYTC Permits Manual</a:t>
            </a:r>
            <a:r>
              <a:rPr lang="en-US" sz="3200" dirty="0"/>
              <a:t>. </a:t>
            </a:r>
            <a:r>
              <a:rPr lang="en-US" sz="3200" dirty="0">
                <a:highlight>
                  <a:srgbClr val="00FFFF"/>
                </a:highlight>
              </a:rPr>
              <a:t>Backfilling and bedding</a:t>
            </a:r>
            <a:r>
              <a:rPr lang="en-US" sz="3200" dirty="0"/>
              <a:t>, if required and/or necessary, will be performed in accordance with the most recent version of the </a:t>
            </a:r>
            <a:r>
              <a:rPr lang="en-US" sz="3200" dirty="0">
                <a:highlight>
                  <a:srgbClr val="00FFFF"/>
                </a:highlight>
              </a:rPr>
              <a:t>Roadway Drainage Installations (RDI) section of the Cabinet’s Division of Highway Design Standard Drawings </a:t>
            </a:r>
            <a:r>
              <a:rPr lang="en-US" sz="3200" dirty="0"/>
              <a:t>or as directed by the Cabinet’s engineer. </a:t>
            </a:r>
            <a:r>
              <a:rPr lang="en-US" sz="3200" dirty="0">
                <a:highlight>
                  <a:srgbClr val="FF00FF"/>
                </a:highlight>
              </a:rPr>
              <a:t>Surface restoration</a:t>
            </a:r>
            <a:r>
              <a:rPr lang="en-US" sz="3200" dirty="0"/>
              <a:t>, if required, will be performed in accordance with details as shown in the most recent version of the </a:t>
            </a:r>
            <a:r>
              <a:rPr lang="en-US" sz="3200" dirty="0">
                <a:highlight>
                  <a:srgbClr val="FF00FF"/>
                </a:highlight>
              </a:rPr>
              <a:t>Cabinet’s Standard Specifications for Road and Bridge Construction and the Permits Manual</a:t>
            </a:r>
            <a:r>
              <a:rPr lang="en-US" sz="3200" dirty="0"/>
              <a:t>, or as directed by the Cabinet’s engineer.</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2454A673-6E0B-2BB0-1D5B-5D369A9AAC7A}"/>
              </a:ext>
            </a:extLst>
          </p:cNvPr>
          <p:cNvSpPr>
            <a:spLocks noGrp="1"/>
          </p:cNvSpPr>
          <p:nvPr>
            <p:ph type="title"/>
          </p:nvPr>
        </p:nvSpPr>
        <p:spPr>
          <a:xfrm>
            <a:off x="2982269" y="342900"/>
            <a:ext cx="12082462" cy="1115690"/>
          </a:xfrm>
        </p:spPr>
        <p:txBody>
          <a:bodyPr/>
          <a:lstStyle/>
          <a:p>
            <a:r>
              <a:rPr lang="en-US" dirty="0"/>
              <a:t>Safe Operations</a:t>
            </a:r>
          </a:p>
        </p:txBody>
      </p:sp>
      <p:sp>
        <p:nvSpPr>
          <p:cNvPr id="3" name="Text Placeholder 2">
            <a:extLst>
              <a:ext uri="{FF2B5EF4-FFF2-40B4-BE49-F238E27FC236}">
                <a16:creationId xmlns:a16="http://schemas.microsoft.com/office/drawing/2014/main" id="{D5AC05A6-CE36-8727-330A-565FD34C1CEB}"/>
              </a:ext>
            </a:extLst>
          </p:cNvPr>
          <p:cNvSpPr>
            <a:spLocks noGrp="1"/>
          </p:cNvSpPr>
          <p:nvPr>
            <p:ph type="body" idx="1"/>
          </p:nvPr>
        </p:nvSpPr>
        <p:spPr>
          <a:xfrm>
            <a:off x="914400" y="2019300"/>
            <a:ext cx="16459200" cy="6106287"/>
          </a:xfrm>
        </p:spPr>
        <p:txBody>
          <a:bodyPr/>
          <a:lstStyle/>
          <a:p>
            <a:pPr marL="342900" indent="-342900">
              <a:buFont typeface="Arial" panose="020B0604020202020204" pitchFamily="34" charset="0"/>
              <a:buChar char="•"/>
            </a:pPr>
            <a:r>
              <a:rPr lang="en-US" sz="3200" dirty="0"/>
              <a:t>811 locates visible during any underground work</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Spotting utilities before digging / boring</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Traffic controls</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Workers wearing PPE</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Excavations properly protected</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pic>
        <p:nvPicPr>
          <p:cNvPr id="4" name="Picture 3" descr="Store Home">
            <a:extLst>
              <a:ext uri="{FF2B5EF4-FFF2-40B4-BE49-F238E27FC236}">
                <a16:creationId xmlns:a16="http://schemas.microsoft.com/office/drawing/2014/main" id="{0BE20B35-33B9-6396-5044-D2C3DC3EAA83}"/>
              </a:ext>
            </a:extLst>
          </p:cNvPr>
          <p:cNvPicPr>
            <a:picLocks noChangeAspect="1"/>
          </p:cNvPicPr>
          <p:nvPr/>
        </p:nvPicPr>
        <p:blipFill>
          <a:blip r:embed="rId5"/>
          <a:stretch>
            <a:fillRect/>
          </a:stretch>
        </p:blipFill>
        <p:spPr>
          <a:xfrm>
            <a:off x="13258800" y="1458590"/>
            <a:ext cx="4149748" cy="1227633"/>
          </a:xfrm>
          <a:prstGeom prst="rect">
            <a:avLst/>
          </a:prstGeom>
        </p:spPr>
      </p:pic>
      <p:pic>
        <p:nvPicPr>
          <p:cNvPr id="5" name="Picture 4" descr="Flagger, road, traffic, worker icon - Download on Iconfinder">
            <a:extLst>
              <a:ext uri="{FF2B5EF4-FFF2-40B4-BE49-F238E27FC236}">
                <a16:creationId xmlns:a16="http://schemas.microsoft.com/office/drawing/2014/main" id="{DB4A57BE-3DC3-BFC9-EF4F-3493D4FB48A6}"/>
              </a:ext>
            </a:extLst>
          </p:cNvPr>
          <p:cNvPicPr>
            <a:picLocks noChangeAspect="1"/>
          </p:cNvPicPr>
          <p:nvPr/>
        </p:nvPicPr>
        <p:blipFill>
          <a:blip r:embed="rId6"/>
          <a:stretch>
            <a:fillRect/>
          </a:stretch>
        </p:blipFill>
        <p:spPr>
          <a:xfrm>
            <a:off x="10482392" y="1994316"/>
            <a:ext cx="4851282" cy="4851282"/>
          </a:xfrm>
          <a:prstGeom prst="rect">
            <a:avLst/>
          </a:prstGeom>
        </p:spPr>
      </p:pic>
      <p:pic>
        <p:nvPicPr>
          <p:cNvPr id="6" name="Picture 5" descr="Personal Protective Equipment - PPE in Construction - HSE STUDY GUIDE">
            <a:extLst>
              <a:ext uri="{FF2B5EF4-FFF2-40B4-BE49-F238E27FC236}">
                <a16:creationId xmlns:a16="http://schemas.microsoft.com/office/drawing/2014/main" id="{AB16218E-4D2E-C35D-3790-7EDC5C6F46D8}"/>
              </a:ext>
            </a:extLst>
          </p:cNvPr>
          <p:cNvPicPr>
            <a:picLocks noChangeAspect="1"/>
          </p:cNvPicPr>
          <p:nvPr/>
        </p:nvPicPr>
        <p:blipFill>
          <a:blip r:embed="rId7"/>
          <a:stretch>
            <a:fillRect/>
          </a:stretch>
        </p:blipFill>
        <p:spPr>
          <a:xfrm>
            <a:off x="13790662" y="6997410"/>
            <a:ext cx="3810868" cy="2540579"/>
          </a:xfrm>
          <a:prstGeom prst="rect">
            <a:avLst/>
          </a:prstGeom>
        </p:spPr>
      </p:pic>
      <p:pic>
        <p:nvPicPr>
          <p:cNvPr id="10" name="Picture 9">
            <a:extLst>
              <a:ext uri="{FF2B5EF4-FFF2-40B4-BE49-F238E27FC236}">
                <a16:creationId xmlns:a16="http://schemas.microsoft.com/office/drawing/2014/main" id="{92FF76F0-C974-3D82-D0E4-D863D31A60DF}"/>
              </a:ext>
            </a:extLst>
          </p:cNvPr>
          <p:cNvPicPr>
            <a:picLocks noChangeAspect="1"/>
          </p:cNvPicPr>
          <p:nvPr/>
        </p:nvPicPr>
        <p:blipFill>
          <a:blip r:embed="rId8">
            <a:extLst>
              <a:ext uri="{28A0092B-C50C-407E-A947-70E740481C1C}">
                <a14:useLocalDpi xmlns:a14="http://schemas.microsoft.com/office/drawing/2010/main" val="0"/>
              </a:ext>
            </a:extLst>
          </a:blip>
          <a:srcRect l="13056" t="-28" r="-2194" b="28"/>
          <a:stretch>
            <a:fillRect/>
          </a:stretch>
        </p:blipFill>
        <p:spPr>
          <a:xfrm rot="5400000">
            <a:off x="6461241" y="4728405"/>
            <a:ext cx="5745124" cy="48338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48F42B-FF5A-166F-9BC3-59CFBC7623F4}"/>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218C9020-E6CD-6F98-64DA-8552DC8AC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6CDEEE31-51D1-25BF-F4E3-7D0DABD324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ECD0B649-97F8-03E3-26E3-E38C00740F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53F2907-E10D-D6A0-CE8E-E76D6AB4FE95}"/>
              </a:ext>
            </a:extLst>
          </p:cNvPr>
          <p:cNvSpPr>
            <a:spLocks noGrp="1"/>
          </p:cNvSpPr>
          <p:nvPr>
            <p:ph type="title"/>
          </p:nvPr>
        </p:nvSpPr>
        <p:spPr>
          <a:xfrm>
            <a:off x="2743200" y="668842"/>
            <a:ext cx="12082462" cy="1115690"/>
          </a:xfrm>
        </p:spPr>
        <p:txBody>
          <a:bodyPr/>
          <a:lstStyle/>
          <a:p>
            <a:r>
              <a:rPr lang="en-US" dirty="0"/>
              <a:t>Progress and Schedule</a:t>
            </a:r>
          </a:p>
        </p:txBody>
      </p:sp>
      <p:sp>
        <p:nvSpPr>
          <p:cNvPr id="3" name="Text Placeholder 2">
            <a:extLst>
              <a:ext uri="{FF2B5EF4-FFF2-40B4-BE49-F238E27FC236}">
                <a16:creationId xmlns:a16="http://schemas.microsoft.com/office/drawing/2014/main" id="{FF05CCAE-D234-0B83-5CB4-57A8E9631DB0}"/>
              </a:ext>
            </a:extLst>
          </p:cNvPr>
          <p:cNvSpPr>
            <a:spLocks noGrp="1"/>
          </p:cNvSpPr>
          <p:nvPr>
            <p:ph type="body" idx="1"/>
          </p:nvPr>
        </p:nvSpPr>
        <p:spPr>
          <a:xfrm>
            <a:off x="914400" y="2365375"/>
            <a:ext cx="16459200" cy="4481227"/>
          </a:xfrm>
        </p:spPr>
        <p:txBody>
          <a:bodyPr/>
          <a:lstStyle/>
          <a:p>
            <a:pPr marL="342900" indent="-342900">
              <a:buFont typeface="Arial" panose="020B0604020202020204" pitchFamily="34" charset="0"/>
              <a:buChar char="•"/>
            </a:pPr>
            <a:r>
              <a:rPr lang="en-US" sz="3200" dirty="0"/>
              <a:t>Unanticipated field conditions</a:t>
            </a:r>
          </a:p>
          <a:p>
            <a:pPr marL="800100" lvl="1" indent="-342900">
              <a:buFont typeface="Arial" panose="020B0604020202020204" pitchFamily="34" charset="0"/>
              <a:buChar char="•"/>
            </a:pPr>
            <a:r>
              <a:rPr lang="en-US" sz="3200" dirty="0"/>
              <a:t>Weather</a:t>
            </a:r>
          </a:p>
          <a:p>
            <a:pPr marL="800100" lvl="1" indent="-342900">
              <a:buFont typeface="Arial" panose="020B0604020202020204" pitchFamily="34" charset="0"/>
              <a:buChar char="•"/>
            </a:pPr>
            <a:r>
              <a:rPr lang="en-US" sz="3200" dirty="0"/>
              <a:t>Soil conditions</a:t>
            </a:r>
          </a:p>
          <a:p>
            <a:pPr lvl="1"/>
            <a:endParaRPr lang="en-US" sz="3200" dirty="0"/>
          </a:p>
          <a:p>
            <a:pPr marL="342900" indent="-342900">
              <a:buFont typeface="Arial" panose="020B0604020202020204" pitchFamily="34" charset="0"/>
              <a:buChar char="•"/>
            </a:pPr>
            <a:r>
              <a:rPr lang="en-US" sz="3200" dirty="0"/>
              <a:t>Materials delays</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Field – Office disconnect</a:t>
            </a:r>
          </a:p>
          <a:p>
            <a:endParaRPr lang="en-US" sz="2400" dirty="0"/>
          </a:p>
        </p:txBody>
      </p:sp>
      <p:pic>
        <p:nvPicPr>
          <p:cNvPr id="6" name="Picture 5" descr="Relocation timeline chart">
            <a:extLst>
              <a:ext uri="{FF2B5EF4-FFF2-40B4-BE49-F238E27FC236}">
                <a16:creationId xmlns:a16="http://schemas.microsoft.com/office/drawing/2014/main" id="{41FF0164-3121-7E87-DAE3-F0BEEEF71361}"/>
              </a:ext>
            </a:extLst>
          </p:cNvPr>
          <p:cNvPicPr>
            <a:picLocks noChangeAspect="1"/>
          </p:cNvPicPr>
          <p:nvPr/>
        </p:nvPicPr>
        <p:blipFill>
          <a:blip r:embed="rId6"/>
          <a:srcRect l="23910" t="6438" r="16736" b="7292"/>
          <a:stretch>
            <a:fillRect/>
          </a:stretch>
        </p:blipFill>
        <p:spPr>
          <a:xfrm>
            <a:off x="9100673" y="1784532"/>
            <a:ext cx="7084010" cy="6864168"/>
          </a:xfrm>
          <a:prstGeom prst="rect">
            <a:avLst/>
          </a:prstGeom>
        </p:spPr>
      </p:pic>
    </p:spTree>
    <p:extLst>
      <p:ext uri="{BB962C8B-B14F-4D97-AF65-F5344CB8AC3E}">
        <p14:creationId xmlns:p14="http://schemas.microsoft.com/office/powerpoint/2010/main" val="62888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A7C4B8-5A49-F221-806E-F1C011361E9D}"/>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CA8F45BF-B1AD-7074-635D-1E1318104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51843630-C921-4A23-C778-A8AE5568D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163953FC-B234-69CD-FD5A-6464B8C13A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F2C58830-3B78-BBBA-BA50-69996F71CB31}"/>
              </a:ext>
            </a:extLst>
          </p:cNvPr>
          <p:cNvSpPr>
            <a:spLocks noGrp="1"/>
          </p:cNvSpPr>
          <p:nvPr>
            <p:ph type="title"/>
          </p:nvPr>
        </p:nvSpPr>
        <p:spPr>
          <a:xfrm>
            <a:off x="3386931" y="116284"/>
            <a:ext cx="12082462" cy="1115690"/>
          </a:xfrm>
        </p:spPr>
        <p:txBody>
          <a:bodyPr/>
          <a:lstStyle/>
          <a:p>
            <a:r>
              <a:rPr lang="en-US" dirty="0"/>
              <a:t>Inspection Recorded in KURTS</a:t>
            </a:r>
          </a:p>
        </p:txBody>
      </p:sp>
      <p:pic>
        <p:nvPicPr>
          <p:cNvPr id="3" name="Picture 2">
            <a:extLst>
              <a:ext uri="{FF2B5EF4-FFF2-40B4-BE49-F238E27FC236}">
                <a16:creationId xmlns:a16="http://schemas.microsoft.com/office/drawing/2014/main" id="{7C7B5EDF-CA77-AF52-790B-ED7E6C450D31}"/>
              </a:ext>
            </a:extLst>
          </p:cNvPr>
          <p:cNvPicPr>
            <a:picLocks noChangeAspect="1"/>
          </p:cNvPicPr>
          <p:nvPr/>
        </p:nvPicPr>
        <p:blipFill>
          <a:blip r:embed="rId6"/>
          <a:stretch>
            <a:fillRect/>
          </a:stretch>
        </p:blipFill>
        <p:spPr>
          <a:xfrm>
            <a:off x="2447132" y="1981671"/>
            <a:ext cx="12768262" cy="8019474"/>
          </a:xfrm>
          <a:prstGeom prst="rect">
            <a:avLst/>
          </a:prstGeom>
        </p:spPr>
      </p:pic>
      <p:pic>
        <p:nvPicPr>
          <p:cNvPr id="7" name="Picture 6">
            <a:extLst>
              <a:ext uri="{FF2B5EF4-FFF2-40B4-BE49-F238E27FC236}">
                <a16:creationId xmlns:a16="http://schemas.microsoft.com/office/drawing/2014/main" id="{ED928536-7235-B0E8-85B2-BF54F65705DD}"/>
              </a:ext>
            </a:extLst>
          </p:cNvPr>
          <p:cNvPicPr>
            <a:picLocks noChangeAspect="1"/>
          </p:cNvPicPr>
          <p:nvPr/>
        </p:nvPicPr>
        <p:blipFill>
          <a:blip r:embed="rId7"/>
          <a:stretch>
            <a:fillRect/>
          </a:stretch>
        </p:blipFill>
        <p:spPr>
          <a:xfrm>
            <a:off x="6609104" y="1131250"/>
            <a:ext cx="3760589" cy="1345249"/>
          </a:xfrm>
          <a:prstGeom prst="rect">
            <a:avLst/>
          </a:prstGeom>
        </p:spPr>
      </p:pic>
    </p:spTree>
    <p:extLst>
      <p:ext uri="{BB962C8B-B14F-4D97-AF65-F5344CB8AC3E}">
        <p14:creationId xmlns:p14="http://schemas.microsoft.com/office/powerpoint/2010/main" val="333936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729EF3-38F6-83BE-9FA6-129151169DF8}"/>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EB579D2B-CA3F-DC78-9C54-6E5731FEA821}"/>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DAB645C-07F3-6933-AFB1-90859B089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8C429FF6-AB77-0B11-1BC3-D7B4652E2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BF8FD321-3F2E-C9B8-5171-6EA5C68B9BD5}"/>
              </a:ext>
            </a:extLst>
          </p:cNvPr>
          <p:cNvSpPr>
            <a:spLocks noGrp="1"/>
          </p:cNvSpPr>
          <p:nvPr>
            <p:ph type="title"/>
          </p:nvPr>
        </p:nvSpPr>
        <p:spPr>
          <a:xfrm>
            <a:off x="5269529" y="723900"/>
            <a:ext cx="12082462" cy="1115690"/>
          </a:xfrm>
        </p:spPr>
        <p:txBody>
          <a:bodyPr/>
          <a:lstStyle/>
          <a:p>
            <a:r>
              <a:rPr lang="en-US" dirty="0"/>
              <a:t>Inspection Recorded in Kurts</a:t>
            </a:r>
          </a:p>
        </p:txBody>
      </p:sp>
      <p:pic>
        <p:nvPicPr>
          <p:cNvPr id="5" name="Picture 4">
            <a:extLst>
              <a:ext uri="{FF2B5EF4-FFF2-40B4-BE49-F238E27FC236}">
                <a16:creationId xmlns:a16="http://schemas.microsoft.com/office/drawing/2014/main" id="{23A1FDC9-A716-711C-CCF6-99791F40B809}"/>
              </a:ext>
            </a:extLst>
          </p:cNvPr>
          <p:cNvPicPr>
            <a:picLocks noChangeAspect="1"/>
          </p:cNvPicPr>
          <p:nvPr/>
        </p:nvPicPr>
        <p:blipFill>
          <a:blip r:embed="rId5"/>
          <a:stretch>
            <a:fillRect/>
          </a:stretch>
        </p:blipFill>
        <p:spPr>
          <a:xfrm>
            <a:off x="8272117" y="1839590"/>
            <a:ext cx="9103685" cy="5361310"/>
          </a:xfrm>
          <a:prstGeom prst="rect">
            <a:avLst/>
          </a:prstGeom>
        </p:spPr>
      </p:pic>
      <p:pic>
        <p:nvPicPr>
          <p:cNvPr id="7" name="Picture 6">
            <a:extLst>
              <a:ext uri="{FF2B5EF4-FFF2-40B4-BE49-F238E27FC236}">
                <a16:creationId xmlns:a16="http://schemas.microsoft.com/office/drawing/2014/main" id="{482B6101-E88F-D67C-BF75-55A59610B124}"/>
              </a:ext>
            </a:extLst>
          </p:cNvPr>
          <p:cNvPicPr>
            <a:picLocks noChangeAspect="1"/>
          </p:cNvPicPr>
          <p:nvPr/>
        </p:nvPicPr>
        <p:blipFill>
          <a:blip r:embed="rId6"/>
          <a:stretch>
            <a:fillRect/>
          </a:stretch>
        </p:blipFill>
        <p:spPr>
          <a:xfrm>
            <a:off x="762000" y="3544480"/>
            <a:ext cx="8180879" cy="6052679"/>
          </a:xfrm>
          <a:prstGeom prst="rect">
            <a:avLst/>
          </a:prstGeom>
        </p:spPr>
      </p:pic>
    </p:spTree>
    <p:extLst>
      <p:ext uri="{BB962C8B-B14F-4D97-AF65-F5344CB8AC3E}">
        <p14:creationId xmlns:p14="http://schemas.microsoft.com/office/powerpoint/2010/main" val="1761151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705A56B-EDE7-A5DE-CFB8-A18DD348892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1EB999A-39C9-537D-6E20-CDA6EFD24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2077213B-16C1-A48E-B794-918F1825FF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E345B4A-2754-04AD-FF13-9D6306CE11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5CE4690-9D31-1BFB-CAF4-6F5D23A8CC80}"/>
              </a:ext>
            </a:extLst>
          </p:cNvPr>
          <p:cNvSpPr>
            <a:spLocks noGrp="1"/>
          </p:cNvSpPr>
          <p:nvPr>
            <p:ph type="title"/>
          </p:nvPr>
        </p:nvSpPr>
        <p:spPr>
          <a:xfrm>
            <a:off x="7620000" y="166503"/>
            <a:ext cx="10117197" cy="1115690"/>
          </a:xfrm>
        </p:spPr>
        <p:txBody>
          <a:bodyPr/>
          <a:lstStyle/>
          <a:p>
            <a:r>
              <a:rPr lang="en-US" dirty="0"/>
              <a:t>Location of Work</a:t>
            </a:r>
          </a:p>
        </p:txBody>
      </p:sp>
      <p:pic>
        <p:nvPicPr>
          <p:cNvPr id="6" name="Picture 5">
            <a:extLst>
              <a:ext uri="{FF2B5EF4-FFF2-40B4-BE49-F238E27FC236}">
                <a16:creationId xmlns:a16="http://schemas.microsoft.com/office/drawing/2014/main" id="{E8CE79C2-2E83-3879-4691-EA3A1757FA6C}"/>
              </a:ext>
            </a:extLst>
          </p:cNvPr>
          <p:cNvPicPr>
            <a:picLocks noChangeAspect="1"/>
          </p:cNvPicPr>
          <p:nvPr/>
        </p:nvPicPr>
        <p:blipFill>
          <a:blip r:embed="rId6"/>
          <a:stretch>
            <a:fillRect/>
          </a:stretch>
        </p:blipFill>
        <p:spPr>
          <a:xfrm>
            <a:off x="1981200" y="1455738"/>
            <a:ext cx="12363019" cy="7962004"/>
          </a:xfrm>
          <a:prstGeom prst="rect">
            <a:avLst/>
          </a:prstGeom>
        </p:spPr>
      </p:pic>
    </p:spTree>
    <p:extLst>
      <p:ext uri="{BB962C8B-B14F-4D97-AF65-F5344CB8AC3E}">
        <p14:creationId xmlns:p14="http://schemas.microsoft.com/office/powerpoint/2010/main" val="458723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8E075B-5F4A-FECC-BF77-636EE54B2B7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6D9E071-026A-1BD3-D342-A8FE75535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7D24A64-24FC-4A2C-5B30-3CF0BB9D3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2212035-8A88-8E02-8C1D-360E365306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83B9C74-90B9-D36D-14D8-9CA5AFE3F148}"/>
              </a:ext>
            </a:extLst>
          </p:cNvPr>
          <p:cNvSpPr>
            <a:spLocks noGrp="1"/>
          </p:cNvSpPr>
          <p:nvPr>
            <p:ph type="title"/>
          </p:nvPr>
        </p:nvSpPr>
        <p:spPr>
          <a:xfrm>
            <a:off x="7620000" y="166503"/>
            <a:ext cx="10117197" cy="1115690"/>
          </a:xfrm>
        </p:spPr>
        <p:txBody>
          <a:bodyPr/>
          <a:lstStyle/>
          <a:p>
            <a:r>
              <a:rPr lang="en-US" dirty="0"/>
              <a:t>Location of Work</a:t>
            </a:r>
          </a:p>
        </p:txBody>
      </p:sp>
      <p:pic>
        <p:nvPicPr>
          <p:cNvPr id="5" name="Picture 4">
            <a:extLst>
              <a:ext uri="{FF2B5EF4-FFF2-40B4-BE49-F238E27FC236}">
                <a16:creationId xmlns:a16="http://schemas.microsoft.com/office/drawing/2014/main" id="{A29FDE8E-6A38-F1A6-0FE9-65352D473136}"/>
              </a:ext>
            </a:extLst>
          </p:cNvPr>
          <p:cNvPicPr>
            <a:picLocks noChangeAspect="1"/>
          </p:cNvPicPr>
          <p:nvPr/>
        </p:nvPicPr>
        <p:blipFill>
          <a:blip r:embed="rId6"/>
          <a:stretch>
            <a:fillRect/>
          </a:stretch>
        </p:blipFill>
        <p:spPr>
          <a:xfrm>
            <a:off x="1524000" y="1455738"/>
            <a:ext cx="13112055" cy="8804377"/>
          </a:xfrm>
          <a:prstGeom prst="rect">
            <a:avLst/>
          </a:prstGeom>
        </p:spPr>
      </p:pic>
    </p:spTree>
    <p:extLst>
      <p:ext uri="{BB962C8B-B14F-4D97-AF65-F5344CB8AC3E}">
        <p14:creationId xmlns:p14="http://schemas.microsoft.com/office/powerpoint/2010/main" val="517476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DFD300C-1CAD-486B-8D9A-7439E1D104FE}"/>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0B8FD2F9-EDD2-5CEB-AF3B-8BE1D5DBF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0D1B3688-507B-9F5C-6822-0F02D63A81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906AC94F-8633-0629-9208-B5912E4C76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7EAA014-5A65-E071-2192-0549BA3E3B3E}"/>
              </a:ext>
            </a:extLst>
          </p:cNvPr>
          <p:cNvSpPr>
            <a:spLocks noGrp="1"/>
          </p:cNvSpPr>
          <p:nvPr>
            <p:ph type="title"/>
          </p:nvPr>
        </p:nvSpPr>
        <p:spPr>
          <a:xfrm>
            <a:off x="1600200" y="668842"/>
            <a:ext cx="15011400" cy="2231380"/>
          </a:xfrm>
        </p:spPr>
        <p:txBody>
          <a:bodyPr/>
          <a:lstStyle/>
          <a:p>
            <a:r>
              <a:rPr lang="en-US" dirty="0"/>
              <a:t>Other Benefits on Utility Inspection</a:t>
            </a:r>
          </a:p>
        </p:txBody>
      </p:sp>
      <p:sp>
        <p:nvSpPr>
          <p:cNvPr id="3" name="Text Placeholder 2">
            <a:extLst>
              <a:ext uri="{FF2B5EF4-FFF2-40B4-BE49-F238E27FC236}">
                <a16:creationId xmlns:a16="http://schemas.microsoft.com/office/drawing/2014/main" id="{5F94276F-917C-95B9-4F61-E161F39AF0CF}"/>
              </a:ext>
            </a:extLst>
          </p:cNvPr>
          <p:cNvSpPr>
            <a:spLocks noGrp="1"/>
          </p:cNvSpPr>
          <p:nvPr>
            <p:ph type="body" idx="1"/>
          </p:nvPr>
        </p:nvSpPr>
        <p:spPr>
          <a:xfrm>
            <a:off x="914400" y="2365375"/>
            <a:ext cx="16459200" cy="4038029"/>
          </a:xfrm>
        </p:spPr>
        <p:txBody>
          <a:bodyPr/>
          <a:lstStyle/>
          <a:p>
            <a:r>
              <a:rPr lang="en-US" sz="3200" dirty="0"/>
              <a:t>Build partnership with the people doing the work</a:t>
            </a:r>
          </a:p>
          <a:p>
            <a:endParaRPr lang="en-US" sz="3200" dirty="0"/>
          </a:p>
          <a:p>
            <a:r>
              <a:rPr lang="en-US" sz="3200" dirty="0"/>
              <a:t>Improve communication with utilities</a:t>
            </a:r>
          </a:p>
          <a:p>
            <a:endParaRPr lang="en-US" sz="3200" dirty="0"/>
          </a:p>
          <a:p>
            <a:r>
              <a:rPr lang="en-US" sz="3200" dirty="0"/>
              <a:t>Better understanding of what it takes to move the utilities</a:t>
            </a:r>
          </a:p>
          <a:p>
            <a:endParaRPr lang="en-US" sz="3200" dirty="0">
              <a:effectLst>
                <a:innerShdw blurRad="63500" dist="50800" dir="13500000">
                  <a:prstClr val="black">
                    <a:alpha val="50000"/>
                  </a:prstClr>
                </a:innerShdw>
              </a:effectLst>
            </a:endParaRPr>
          </a:p>
          <a:p>
            <a:r>
              <a:rPr lang="en-US" sz="3200" dirty="0"/>
              <a:t>Not stuck in an office all day!</a:t>
            </a:r>
          </a:p>
        </p:txBody>
      </p:sp>
      <p:sp>
        <p:nvSpPr>
          <p:cNvPr id="4" name="Rectangle 3">
            <a:extLst>
              <a:ext uri="{FF2B5EF4-FFF2-40B4-BE49-F238E27FC236}">
                <a16:creationId xmlns:a16="http://schemas.microsoft.com/office/drawing/2014/main" id="{EB8985FB-1576-68D6-BBB4-FD43BD33CAB1}"/>
              </a:ext>
            </a:extLst>
          </p:cNvPr>
          <p:cNvSpPr/>
          <p:nvPr/>
        </p:nvSpPr>
        <p:spPr>
          <a:xfrm>
            <a:off x="4116388" y="5936267"/>
            <a:ext cx="8773629" cy="230832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prstTxWarp prst="textArchDown">
              <a:avLst/>
            </a:prstTxWarp>
            <a:spAutoFit/>
          </a:bodyPr>
          <a:lstStyle/>
          <a:p>
            <a:pPr algn="ctr"/>
            <a:r>
              <a:rPr lang="en-US" sz="7200" b="1" dirty="0">
                <a:ln w="9525">
                  <a:solidFill>
                    <a:srgbClr val="063A74"/>
                  </a:solidFill>
                  <a:prstDash val="solid"/>
                </a:ln>
                <a:solidFill>
                  <a:srgbClr val="0C79EE"/>
                </a:solidFill>
                <a:effectLst>
                  <a:outerShdw blurRad="12700" dist="38100" dir="2700000" algn="tl" rotWithShape="0">
                    <a:schemeClr val="accent5">
                      <a:lumMod val="60000"/>
                      <a:lumOff val="40000"/>
                    </a:schemeClr>
                  </a:outerShdw>
                </a:effectLst>
              </a:rPr>
              <a:t>S</a:t>
            </a:r>
            <a:r>
              <a:rPr lang="en-US" sz="7200" b="1" cap="none" spc="0" dirty="0">
                <a:ln w="9525">
                  <a:solidFill>
                    <a:srgbClr val="063A74"/>
                  </a:solidFill>
                  <a:prstDash val="solid"/>
                </a:ln>
                <a:solidFill>
                  <a:srgbClr val="0C79EE"/>
                </a:solidFill>
                <a:effectLst>
                  <a:outerShdw blurRad="12700" dist="38100" dir="2700000" algn="tl" rotWithShape="0">
                    <a:schemeClr val="accent5">
                      <a:lumMod val="60000"/>
                      <a:lumOff val="40000"/>
                    </a:schemeClr>
                  </a:outerShdw>
                </a:effectLst>
              </a:rPr>
              <a:t>tay </a:t>
            </a:r>
            <a:r>
              <a:rPr lang="en-US" sz="7200" b="1" dirty="0">
                <a:ln w="9525">
                  <a:solidFill>
                    <a:srgbClr val="063A74"/>
                  </a:solidFill>
                  <a:prstDash val="solid"/>
                </a:ln>
                <a:solidFill>
                  <a:srgbClr val="0C79EE"/>
                </a:solidFill>
                <a:effectLst>
                  <a:outerShdw blurRad="12700" dist="38100" dir="2700000" algn="tl" rotWithShape="0">
                    <a:schemeClr val="accent5">
                      <a:lumMod val="60000"/>
                      <a:lumOff val="40000"/>
                    </a:schemeClr>
                  </a:outerShdw>
                </a:effectLst>
              </a:rPr>
              <a:t>S</a:t>
            </a:r>
            <a:r>
              <a:rPr lang="en-US" sz="7200" b="1" cap="none" spc="0" dirty="0">
                <a:ln w="9525">
                  <a:solidFill>
                    <a:srgbClr val="063A74"/>
                  </a:solidFill>
                  <a:prstDash val="solid"/>
                </a:ln>
                <a:solidFill>
                  <a:srgbClr val="0C79EE"/>
                </a:solidFill>
                <a:effectLst>
                  <a:outerShdw blurRad="12700" dist="38100" dir="2700000" algn="tl" rotWithShape="0">
                    <a:schemeClr val="accent5">
                      <a:lumMod val="60000"/>
                      <a:lumOff val="40000"/>
                    </a:schemeClr>
                  </a:outerShdw>
                </a:effectLst>
              </a:rPr>
              <a:t>afe and Have Fun!</a:t>
            </a:r>
          </a:p>
        </p:txBody>
      </p:sp>
      <p:pic>
        <p:nvPicPr>
          <p:cNvPr id="5" name="Picture 4" descr="Free Sun Templates to Edit Online">
            <a:extLst>
              <a:ext uri="{FF2B5EF4-FFF2-40B4-BE49-F238E27FC236}">
                <a16:creationId xmlns:a16="http://schemas.microsoft.com/office/drawing/2014/main" id="{0FDA9ED8-47AA-00F5-591E-2525E2A1EE9B}"/>
              </a:ext>
            </a:extLst>
          </p:cNvPr>
          <p:cNvPicPr>
            <a:picLocks noChangeAspect="1"/>
          </p:cNvPicPr>
          <p:nvPr/>
        </p:nvPicPr>
        <p:blipFill>
          <a:blip r:embed="rId6"/>
          <a:stretch>
            <a:fillRect/>
          </a:stretch>
        </p:blipFill>
        <p:spPr>
          <a:xfrm>
            <a:off x="11227905" y="2231420"/>
            <a:ext cx="4238625" cy="4238625"/>
          </a:xfrm>
          <a:prstGeom prst="rect">
            <a:avLst/>
          </a:prstGeom>
        </p:spPr>
      </p:pic>
    </p:spTree>
    <p:extLst>
      <p:ext uri="{BB962C8B-B14F-4D97-AF65-F5344CB8AC3E}">
        <p14:creationId xmlns:p14="http://schemas.microsoft.com/office/powerpoint/2010/main" val="211178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7074E4-BBB6-B941-38BB-E9436C66E75F}"/>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8A38DB14-8BC9-92AB-3781-6CC1EEF0C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72A9E7CC-A7B6-3759-B16D-1DC947C071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DC9FC053-39BD-6E72-1F95-C8DB92E3C4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C9B699E-892E-1139-52A0-2F308FF58A5A}"/>
              </a:ext>
            </a:extLst>
          </p:cNvPr>
          <p:cNvSpPr>
            <a:spLocks noGrp="1"/>
          </p:cNvSpPr>
          <p:nvPr>
            <p:ph type="title"/>
          </p:nvPr>
        </p:nvSpPr>
        <p:spPr>
          <a:xfrm>
            <a:off x="1600200" y="668842"/>
            <a:ext cx="15011400" cy="1115690"/>
          </a:xfrm>
        </p:spPr>
        <p:txBody>
          <a:bodyPr/>
          <a:lstStyle/>
          <a:p>
            <a:r>
              <a:rPr lang="en-US" dirty="0"/>
              <a:t>Inspection Health Dashboard</a:t>
            </a:r>
          </a:p>
        </p:txBody>
      </p:sp>
      <p:pic>
        <p:nvPicPr>
          <p:cNvPr id="10" name="Picture 9">
            <a:extLst>
              <a:ext uri="{FF2B5EF4-FFF2-40B4-BE49-F238E27FC236}">
                <a16:creationId xmlns:a16="http://schemas.microsoft.com/office/drawing/2014/main" id="{691275CB-02AB-050E-BD60-C74FE50D81D5}"/>
              </a:ext>
            </a:extLst>
          </p:cNvPr>
          <p:cNvPicPr>
            <a:picLocks noChangeAspect="1"/>
          </p:cNvPicPr>
          <p:nvPr/>
        </p:nvPicPr>
        <p:blipFill>
          <a:blip r:embed="rId6"/>
          <a:stretch>
            <a:fillRect/>
          </a:stretch>
        </p:blipFill>
        <p:spPr>
          <a:xfrm>
            <a:off x="2881925" y="1822632"/>
            <a:ext cx="12447950" cy="8270945"/>
          </a:xfrm>
          <a:prstGeom prst="rect">
            <a:avLst/>
          </a:prstGeom>
        </p:spPr>
      </p:pic>
      <p:sp>
        <p:nvSpPr>
          <p:cNvPr id="9" name="Text Placeholder 8">
            <a:extLst>
              <a:ext uri="{FF2B5EF4-FFF2-40B4-BE49-F238E27FC236}">
                <a16:creationId xmlns:a16="http://schemas.microsoft.com/office/drawing/2014/main" id="{127C2DC1-B128-B2BA-2870-A1227CDC949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022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82B822A-6B0A-E6BC-FB69-0EE285918FC5}"/>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55086DE6-EB38-E20D-8A57-8F13FB265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7866DBB0-AFB5-9A69-66BE-752C26449A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E5CAE5A4-BAB7-7CEA-81B7-38ECD94A2F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651D379-0917-F3EB-5B0E-AB19462F80C9}"/>
              </a:ext>
            </a:extLst>
          </p:cNvPr>
          <p:cNvSpPr>
            <a:spLocks noGrp="1"/>
          </p:cNvSpPr>
          <p:nvPr>
            <p:ph type="title"/>
          </p:nvPr>
        </p:nvSpPr>
        <p:spPr>
          <a:xfrm>
            <a:off x="1600200" y="668842"/>
            <a:ext cx="15011400" cy="1115690"/>
          </a:xfrm>
        </p:spPr>
        <p:txBody>
          <a:bodyPr/>
          <a:lstStyle/>
          <a:p>
            <a:r>
              <a:rPr lang="en-US" dirty="0"/>
              <a:t>How to Record Inspections</a:t>
            </a:r>
          </a:p>
        </p:txBody>
      </p:sp>
      <p:sp>
        <p:nvSpPr>
          <p:cNvPr id="3" name="Text Placeholder 2">
            <a:extLst>
              <a:ext uri="{FF2B5EF4-FFF2-40B4-BE49-F238E27FC236}">
                <a16:creationId xmlns:a16="http://schemas.microsoft.com/office/drawing/2014/main" id="{FAADC95E-9698-CD7C-5D45-45C5A05DA383}"/>
              </a:ext>
            </a:extLst>
          </p:cNvPr>
          <p:cNvSpPr>
            <a:spLocks noGrp="1"/>
          </p:cNvSpPr>
          <p:nvPr>
            <p:ph type="body" idx="1"/>
          </p:nvPr>
        </p:nvSpPr>
        <p:spPr>
          <a:xfrm>
            <a:off x="914400" y="2365375"/>
            <a:ext cx="16459200" cy="492443"/>
          </a:xfrm>
        </p:spPr>
        <p:txBody>
          <a:bodyPr/>
          <a:lstStyle/>
          <a:p>
            <a:r>
              <a:rPr lang="en-US" sz="3200" dirty="0"/>
              <a:t>KURTS Mobile								KURTS Web App</a:t>
            </a:r>
          </a:p>
        </p:txBody>
      </p:sp>
      <p:pic>
        <p:nvPicPr>
          <p:cNvPr id="7" name="Picture 6">
            <a:extLst>
              <a:ext uri="{FF2B5EF4-FFF2-40B4-BE49-F238E27FC236}">
                <a16:creationId xmlns:a16="http://schemas.microsoft.com/office/drawing/2014/main" id="{FFBACCEA-DE09-0EA7-57BA-A625170340CB}"/>
              </a:ext>
            </a:extLst>
          </p:cNvPr>
          <p:cNvPicPr>
            <a:picLocks noChangeAspect="1"/>
          </p:cNvPicPr>
          <p:nvPr/>
        </p:nvPicPr>
        <p:blipFill>
          <a:blip r:embed="rId6"/>
          <a:stretch>
            <a:fillRect/>
          </a:stretch>
        </p:blipFill>
        <p:spPr>
          <a:xfrm>
            <a:off x="7620000" y="2857442"/>
            <a:ext cx="8653015" cy="4691496"/>
          </a:xfrm>
          <a:prstGeom prst="rect">
            <a:avLst/>
          </a:prstGeom>
        </p:spPr>
      </p:pic>
      <p:pic>
        <p:nvPicPr>
          <p:cNvPr id="8" name="Picture 7">
            <a:extLst>
              <a:ext uri="{FF2B5EF4-FFF2-40B4-BE49-F238E27FC236}">
                <a16:creationId xmlns:a16="http://schemas.microsoft.com/office/drawing/2014/main" id="{A167CD30-F699-8958-3FBF-74D2A6222C1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16472" y="2897448"/>
            <a:ext cx="6205015" cy="4651490"/>
          </a:xfrm>
          <a:prstGeom prst="rect">
            <a:avLst/>
          </a:prstGeom>
        </p:spPr>
      </p:pic>
    </p:spTree>
    <p:extLst>
      <p:ext uri="{BB962C8B-B14F-4D97-AF65-F5344CB8AC3E}">
        <p14:creationId xmlns:p14="http://schemas.microsoft.com/office/powerpoint/2010/main" val="4198726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620CD5F-A7A5-2D1C-B6FD-0D30E7359A7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931DE69-D534-92E1-AF0F-81C542849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7A77469-DEC3-6F6A-B18C-93818B5407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475249F-BD8B-7232-ACB3-5026C24DA8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C472151-8075-A03F-3DA9-81BE4DE8E1FD}"/>
              </a:ext>
            </a:extLst>
          </p:cNvPr>
          <p:cNvSpPr>
            <a:spLocks noGrp="1"/>
          </p:cNvSpPr>
          <p:nvPr>
            <p:ph type="title"/>
          </p:nvPr>
        </p:nvSpPr>
        <p:spPr>
          <a:xfrm>
            <a:off x="7620000" y="166503"/>
            <a:ext cx="10117197" cy="1115690"/>
          </a:xfrm>
        </p:spPr>
        <p:txBody>
          <a:bodyPr/>
          <a:lstStyle/>
          <a:p>
            <a:r>
              <a:rPr lang="en-US" dirty="0"/>
              <a:t>KURTS Mobile</a:t>
            </a:r>
          </a:p>
        </p:txBody>
      </p:sp>
      <p:sp>
        <p:nvSpPr>
          <p:cNvPr id="3" name="Text Placeholder 2">
            <a:extLst>
              <a:ext uri="{FF2B5EF4-FFF2-40B4-BE49-F238E27FC236}">
                <a16:creationId xmlns:a16="http://schemas.microsoft.com/office/drawing/2014/main" id="{A7DFC030-B9D7-1804-DFE0-6595EB941530}"/>
              </a:ext>
            </a:extLst>
          </p:cNvPr>
          <p:cNvSpPr>
            <a:spLocks noGrp="1"/>
          </p:cNvSpPr>
          <p:nvPr>
            <p:ph type="body" idx="1"/>
          </p:nvPr>
        </p:nvSpPr>
        <p:spPr>
          <a:xfrm>
            <a:off x="914400" y="2365375"/>
            <a:ext cx="8077200" cy="5219891"/>
          </a:xfrm>
        </p:spPr>
        <p:txBody>
          <a:bodyPr/>
          <a:lstStyle/>
          <a:p>
            <a:r>
              <a:rPr lang="en-US" sz="3200" dirty="0"/>
              <a:t>Field Maps app by ESRI</a:t>
            </a:r>
          </a:p>
          <a:p>
            <a:endParaRPr lang="en-US" sz="3200" dirty="0"/>
          </a:p>
          <a:p>
            <a:r>
              <a:rPr lang="en-US" sz="3200" dirty="0"/>
              <a:t>Downloadable onto any iPad, iPhone, Android</a:t>
            </a:r>
          </a:p>
          <a:p>
            <a:endParaRPr lang="en-US" sz="3200" dirty="0"/>
          </a:p>
          <a:p>
            <a:r>
              <a:rPr lang="en-US" sz="3200" dirty="0"/>
              <a:t>Allows offline maps and collection</a:t>
            </a:r>
          </a:p>
          <a:p>
            <a:endParaRPr lang="en-US" sz="3200" dirty="0">
              <a:effectLst>
                <a:innerShdw blurRad="63500" dist="50800" dir="13500000">
                  <a:prstClr val="black">
                    <a:alpha val="50000"/>
                  </a:prstClr>
                </a:innerShdw>
              </a:effectLst>
            </a:endParaRPr>
          </a:p>
          <a:p>
            <a:r>
              <a:rPr lang="en-US" sz="3200" dirty="0"/>
              <a:t>Also collects data for Conflict Matrix</a:t>
            </a:r>
          </a:p>
          <a:p>
            <a:endParaRPr lang="en-US" sz="3200" dirty="0"/>
          </a:p>
          <a:p>
            <a:r>
              <a:rPr lang="en-US" sz="3200" dirty="0"/>
              <a:t>*Not available to consultants yet</a:t>
            </a:r>
          </a:p>
        </p:txBody>
      </p:sp>
      <p:pic>
        <p:nvPicPr>
          <p:cNvPr id="4" name="Picture 3">
            <a:extLst>
              <a:ext uri="{FF2B5EF4-FFF2-40B4-BE49-F238E27FC236}">
                <a16:creationId xmlns:a16="http://schemas.microsoft.com/office/drawing/2014/main" id="{5B7203F8-ECCB-E179-07B9-AAA01388A8A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406731" y="1570832"/>
            <a:ext cx="7128669" cy="5346502"/>
          </a:xfrm>
          <a:prstGeom prst="rect">
            <a:avLst/>
          </a:prstGeom>
        </p:spPr>
      </p:pic>
    </p:spTree>
    <p:extLst>
      <p:ext uri="{BB962C8B-B14F-4D97-AF65-F5344CB8AC3E}">
        <p14:creationId xmlns:p14="http://schemas.microsoft.com/office/powerpoint/2010/main" val="1465073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152770-99CF-5CC0-2DCC-EE7007763E3E}"/>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A95EFD6-0EED-F710-D7BB-84691BEC9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8B558E9-2199-BD17-3921-A09A18AE7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E050975-16A4-6C5C-FF63-E2E117AD35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81BC90E-3E43-4A66-8AAC-41644CFEA35C}"/>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7DB86CA9-EB53-6E06-D384-0FC2386F5378}"/>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A7CCB1D2-F301-2262-2EAE-D532EA68ABB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sp>
        <p:nvSpPr>
          <p:cNvPr id="6" name="Star: 5 Points 5">
            <a:extLst>
              <a:ext uri="{FF2B5EF4-FFF2-40B4-BE49-F238E27FC236}">
                <a16:creationId xmlns:a16="http://schemas.microsoft.com/office/drawing/2014/main" id="{DD60F954-1CFD-8779-9332-646D44F8EFBA}"/>
              </a:ext>
            </a:extLst>
          </p:cNvPr>
          <p:cNvSpPr/>
          <p:nvPr/>
        </p:nvSpPr>
        <p:spPr>
          <a:xfrm>
            <a:off x="9982200" y="6937375"/>
            <a:ext cx="685800" cy="696913"/>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9BCAECA-9DA9-2418-0397-5A8E67DDE6BD}"/>
              </a:ext>
            </a:extLst>
          </p:cNvPr>
          <p:cNvSpPr txBox="1"/>
          <p:nvPr/>
        </p:nvSpPr>
        <p:spPr>
          <a:xfrm>
            <a:off x="12725400" y="5829300"/>
            <a:ext cx="4038600" cy="830997"/>
          </a:xfrm>
          <a:prstGeom prst="rect">
            <a:avLst/>
          </a:prstGeom>
          <a:noFill/>
        </p:spPr>
        <p:txBody>
          <a:bodyPr wrap="square" rtlCol="0">
            <a:spAutoFit/>
          </a:bodyPr>
          <a:lstStyle/>
          <a:p>
            <a:r>
              <a:rPr lang="en-US" sz="4800" dirty="0">
                <a:solidFill>
                  <a:srgbClr val="FF0000"/>
                </a:solidFill>
              </a:rPr>
              <a:t>Tap Here</a:t>
            </a:r>
          </a:p>
        </p:txBody>
      </p:sp>
      <p:cxnSp>
        <p:nvCxnSpPr>
          <p:cNvPr id="9" name="Straight Arrow Connector 8">
            <a:extLst>
              <a:ext uri="{FF2B5EF4-FFF2-40B4-BE49-F238E27FC236}">
                <a16:creationId xmlns:a16="http://schemas.microsoft.com/office/drawing/2014/main" id="{29C09672-7081-144A-1F33-1DD0E172FDE4}"/>
              </a:ext>
            </a:extLst>
          </p:cNvPr>
          <p:cNvCxnSpPr/>
          <p:nvPr/>
        </p:nvCxnSpPr>
        <p:spPr>
          <a:xfrm flipH="1">
            <a:off x="10668000" y="6362700"/>
            <a:ext cx="2057400" cy="7620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7537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3AA805-9E8C-3201-B40B-528CF8BFC61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7572B09-EE4C-A045-967E-5A776050C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4D68A7D-8450-A7DB-67F0-290584DB2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22E4FD87-2012-E9C4-B8C5-3FFD92BB24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82722AC-CB34-60A3-E075-EFA25AF49AB4}"/>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A8341915-85E4-4D19-980A-BAD6DA17493A}"/>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0AFF3E35-1FF9-4242-9AA3-D32C51340CB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pic>
        <p:nvPicPr>
          <p:cNvPr id="3" name="Picture 2">
            <a:extLst>
              <a:ext uri="{FF2B5EF4-FFF2-40B4-BE49-F238E27FC236}">
                <a16:creationId xmlns:a16="http://schemas.microsoft.com/office/drawing/2014/main" id="{6730D125-7AB6-57CA-2BC6-F80D38C6FF6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81200" y="1854164"/>
            <a:ext cx="10421295" cy="7812157"/>
          </a:xfrm>
          <a:prstGeom prst="rect">
            <a:avLst/>
          </a:prstGeom>
        </p:spPr>
      </p:pic>
      <p:sp>
        <p:nvSpPr>
          <p:cNvPr id="8" name="Oval 7">
            <a:extLst>
              <a:ext uri="{FF2B5EF4-FFF2-40B4-BE49-F238E27FC236}">
                <a16:creationId xmlns:a16="http://schemas.microsoft.com/office/drawing/2014/main" id="{35464822-A843-1BDB-8813-841E27301094}"/>
              </a:ext>
            </a:extLst>
          </p:cNvPr>
          <p:cNvSpPr/>
          <p:nvPr/>
        </p:nvSpPr>
        <p:spPr>
          <a:xfrm>
            <a:off x="1931345" y="4412973"/>
            <a:ext cx="3074345" cy="76200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74225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C4F1E3A-136F-6A70-F8A5-5407DF56EA4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F3AE4210-4139-1884-3470-031CD12B0F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91D01D4-09A2-539D-47A3-6F92FC535C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7106DBF-8EB3-EBF3-1AEC-DE03AB1934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275B28D-E4CB-8C1E-1CF3-669007D04F42}"/>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82D63CC9-5DA4-40AE-B474-A3FA4AA9117D}"/>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3C042E01-6A4A-A9E2-A84C-3266EF0E899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pic>
        <p:nvPicPr>
          <p:cNvPr id="3" name="Picture 2">
            <a:extLst>
              <a:ext uri="{FF2B5EF4-FFF2-40B4-BE49-F238E27FC236}">
                <a16:creationId xmlns:a16="http://schemas.microsoft.com/office/drawing/2014/main" id="{3375E35A-225C-BD11-B05D-5773431BE41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81200" y="1854164"/>
            <a:ext cx="10421295" cy="7812157"/>
          </a:xfrm>
          <a:prstGeom prst="rect">
            <a:avLst/>
          </a:prstGeom>
        </p:spPr>
      </p:pic>
      <p:pic>
        <p:nvPicPr>
          <p:cNvPr id="6" name="Picture 5">
            <a:extLst>
              <a:ext uri="{FF2B5EF4-FFF2-40B4-BE49-F238E27FC236}">
                <a16:creationId xmlns:a16="http://schemas.microsoft.com/office/drawing/2014/main" id="{87BFD2A3-DFD9-ED60-73B2-C16404210E0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981200" y="1849193"/>
            <a:ext cx="10421295" cy="7812157"/>
          </a:xfrm>
          <a:prstGeom prst="rect">
            <a:avLst/>
          </a:prstGeom>
        </p:spPr>
      </p:pic>
      <p:sp>
        <p:nvSpPr>
          <p:cNvPr id="7" name="Oval 6">
            <a:extLst>
              <a:ext uri="{FF2B5EF4-FFF2-40B4-BE49-F238E27FC236}">
                <a16:creationId xmlns:a16="http://schemas.microsoft.com/office/drawing/2014/main" id="{0E1DD583-30FF-08AA-00D4-0F87FCA5BFCF}"/>
              </a:ext>
            </a:extLst>
          </p:cNvPr>
          <p:cNvSpPr/>
          <p:nvPr/>
        </p:nvSpPr>
        <p:spPr>
          <a:xfrm>
            <a:off x="1600200" y="5524500"/>
            <a:ext cx="3505200" cy="68580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77490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39BF624-0672-8946-2E39-761689B1691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CFC3C1D-01D5-B0D5-E437-3101E124A2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0873050-EB77-7FC9-4E4E-156E0C49D6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989C0C1-4E3B-B223-F12F-382C118C35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4AFF107-C2F8-996D-DF4F-52BDC25DB417}"/>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422822E2-1597-2637-8A9E-4A831E45BE35}"/>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21B179F3-61C5-72C5-0425-CF341010BAE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pic>
        <p:nvPicPr>
          <p:cNvPr id="8" name="Picture 7">
            <a:extLst>
              <a:ext uri="{FF2B5EF4-FFF2-40B4-BE49-F238E27FC236}">
                <a16:creationId xmlns:a16="http://schemas.microsoft.com/office/drawing/2014/main" id="{D40C2291-6FEF-8422-208E-F6330338EDE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10418" y="1854165"/>
            <a:ext cx="10421295" cy="7812157"/>
          </a:xfrm>
          <a:prstGeom prst="rect">
            <a:avLst/>
          </a:prstGeom>
        </p:spPr>
      </p:pic>
      <p:sp>
        <p:nvSpPr>
          <p:cNvPr id="9" name="Oval 8">
            <a:extLst>
              <a:ext uri="{FF2B5EF4-FFF2-40B4-BE49-F238E27FC236}">
                <a16:creationId xmlns:a16="http://schemas.microsoft.com/office/drawing/2014/main" id="{FE4F8D98-8EDC-CEA7-836C-5999577595F4}"/>
              </a:ext>
            </a:extLst>
          </p:cNvPr>
          <p:cNvSpPr/>
          <p:nvPr/>
        </p:nvSpPr>
        <p:spPr>
          <a:xfrm>
            <a:off x="1973975" y="4229100"/>
            <a:ext cx="3074345" cy="60960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87399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1EBB1AB-1090-6E1C-9BFE-61096662906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0351D546-EE84-0992-C385-96BD6108F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F203625-7E35-2850-B083-717AEC9BAD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9632415-3DD1-77A4-E3FC-313BDE88E3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1D9FD43-0BA0-DE23-0D8C-57EFC0A58E7F}"/>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2DD7EE44-EE88-D99C-3665-B96FEF0E1171}"/>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BA071899-0ACA-7DE5-BF19-87994CE4006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pic>
        <p:nvPicPr>
          <p:cNvPr id="8" name="Picture 7">
            <a:extLst>
              <a:ext uri="{FF2B5EF4-FFF2-40B4-BE49-F238E27FC236}">
                <a16:creationId xmlns:a16="http://schemas.microsoft.com/office/drawing/2014/main" id="{093D3D96-2086-56D6-12E5-942776F0836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10418" y="1854165"/>
            <a:ext cx="10421295" cy="7812157"/>
          </a:xfrm>
          <a:prstGeom prst="rect">
            <a:avLst/>
          </a:prstGeom>
        </p:spPr>
      </p:pic>
      <p:sp>
        <p:nvSpPr>
          <p:cNvPr id="9" name="Oval 8">
            <a:extLst>
              <a:ext uri="{FF2B5EF4-FFF2-40B4-BE49-F238E27FC236}">
                <a16:creationId xmlns:a16="http://schemas.microsoft.com/office/drawing/2014/main" id="{0D112A36-7B3E-BFBE-DD73-383FBF9DC011}"/>
              </a:ext>
            </a:extLst>
          </p:cNvPr>
          <p:cNvSpPr/>
          <p:nvPr/>
        </p:nvSpPr>
        <p:spPr>
          <a:xfrm>
            <a:off x="10995048" y="8005366"/>
            <a:ext cx="1914502" cy="191055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28199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2602998-ACBD-C453-BB25-89E5EC15488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9D06E4B-5423-EEE7-BE4F-F006674DC9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66DF81F-E371-7C06-7FFD-507BD3077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F975FB4-F981-0D0D-02F5-D4E56D830D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F31FDB1-2F23-5682-87E4-B0B2F21DE816}"/>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15FAB4E7-AF41-4168-36FC-B20DDA74F397}"/>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A0627F13-DA05-05DF-6C86-9386C7F947A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pic>
        <p:nvPicPr>
          <p:cNvPr id="3" name="Picture 2">
            <a:extLst>
              <a:ext uri="{FF2B5EF4-FFF2-40B4-BE49-F238E27FC236}">
                <a16:creationId xmlns:a16="http://schemas.microsoft.com/office/drawing/2014/main" id="{ABD71E86-41B2-A867-67D9-61C4A501F45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41373" y="1854164"/>
            <a:ext cx="10421295" cy="7812157"/>
          </a:xfrm>
          <a:prstGeom prst="rect">
            <a:avLst/>
          </a:prstGeom>
        </p:spPr>
      </p:pic>
      <p:sp>
        <p:nvSpPr>
          <p:cNvPr id="6" name="Oval 5">
            <a:extLst>
              <a:ext uri="{FF2B5EF4-FFF2-40B4-BE49-F238E27FC236}">
                <a16:creationId xmlns:a16="http://schemas.microsoft.com/office/drawing/2014/main" id="{FB8D98F6-7E25-3ED3-A2A7-EDAC62215800}"/>
              </a:ext>
            </a:extLst>
          </p:cNvPr>
          <p:cNvSpPr/>
          <p:nvPr/>
        </p:nvSpPr>
        <p:spPr>
          <a:xfrm>
            <a:off x="1984294" y="6362700"/>
            <a:ext cx="2987827" cy="574675"/>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12792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5B3F16-D38E-A285-FD33-17DBF9720EC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DCE6EAB-B8F6-CA9E-5B34-E69B2C16BF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7AAAECA-37F6-1475-4663-43EAF189C2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7ED3E06-B8FB-9EFE-42C4-AFE6FBA6A9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37A9A52-32E2-10A2-DC6D-59599D237F8D}"/>
              </a:ext>
            </a:extLst>
          </p:cNvPr>
          <p:cNvSpPr>
            <a:spLocks noGrp="1"/>
          </p:cNvSpPr>
          <p:nvPr>
            <p:ph type="title"/>
          </p:nvPr>
        </p:nvSpPr>
        <p:spPr>
          <a:xfrm>
            <a:off x="7620000" y="166503"/>
            <a:ext cx="10117197" cy="1115690"/>
          </a:xfrm>
        </p:spPr>
        <p:txBody>
          <a:bodyPr/>
          <a:lstStyle/>
          <a:p>
            <a:r>
              <a:rPr lang="en-US" dirty="0"/>
              <a:t>KURTS Mobile</a:t>
            </a:r>
          </a:p>
        </p:txBody>
      </p:sp>
      <p:sp>
        <p:nvSpPr>
          <p:cNvPr id="4" name="Text Placeholder 3">
            <a:extLst>
              <a:ext uri="{FF2B5EF4-FFF2-40B4-BE49-F238E27FC236}">
                <a16:creationId xmlns:a16="http://schemas.microsoft.com/office/drawing/2014/main" id="{6EB78376-C81D-93B0-E85A-A628472503F8}"/>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1A091B14-A148-628E-3620-DEBE25C455A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31055" y="1854165"/>
            <a:ext cx="10421295" cy="7812157"/>
          </a:xfrm>
          <a:prstGeom prst="rect">
            <a:avLst/>
          </a:prstGeom>
        </p:spPr>
      </p:pic>
      <p:pic>
        <p:nvPicPr>
          <p:cNvPr id="3" name="Picture 2">
            <a:extLst>
              <a:ext uri="{FF2B5EF4-FFF2-40B4-BE49-F238E27FC236}">
                <a16:creationId xmlns:a16="http://schemas.microsoft.com/office/drawing/2014/main" id="{A6E9ECDD-901D-76D4-34DD-EE055C6E1BB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41373" y="1854164"/>
            <a:ext cx="10421295" cy="7812157"/>
          </a:xfrm>
          <a:prstGeom prst="rect">
            <a:avLst/>
          </a:prstGeom>
        </p:spPr>
      </p:pic>
      <p:sp>
        <p:nvSpPr>
          <p:cNvPr id="6" name="Oval 5">
            <a:extLst>
              <a:ext uri="{FF2B5EF4-FFF2-40B4-BE49-F238E27FC236}">
                <a16:creationId xmlns:a16="http://schemas.microsoft.com/office/drawing/2014/main" id="{72F9DDB5-6105-5D48-179C-58A13B6EF889}"/>
              </a:ext>
            </a:extLst>
          </p:cNvPr>
          <p:cNvSpPr/>
          <p:nvPr/>
        </p:nvSpPr>
        <p:spPr>
          <a:xfrm>
            <a:off x="1984294" y="6362700"/>
            <a:ext cx="2987827" cy="574675"/>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7" name="Picture 6">
            <a:extLst>
              <a:ext uri="{FF2B5EF4-FFF2-40B4-BE49-F238E27FC236}">
                <a16:creationId xmlns:a16="http://schemas.microsoft.com/office/drawing/2014/main" id="{B0FFE4CC-45FE-482E-C41F-1319CC82F9A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025896" y="1885638"/>
            <a:ext cx="10421295" cy="7812157"/>
          </a:xfrm>
          <a:prstGeom prst="rect">
            <a:avLst/>
          </a:prstGeom>
        </p:spPr>
      </p:pic>
      <p:sp>
        <p:nvSpPr>
          <p:cNvPr id="8" name="Oval 7">
            <a:extLst>
              <a:ext uri="{FF2B5EF4-FFF2-40B4-BE49-F238E27FC236}">
                <a16:creationId xmlns:a16="http://schemas.microsoft.com/office/drawing/2014/main" id="{10F0B0A3-D5D4-9024-E28C-2E0DA9C0A317}"/>
              </a:ext>
            </a:extLst>
          </p:cNvPr>
          <p:cNvSpPr/>
          <p:nvPr/>
        </p:nvSpPr>
        <p:spPr>
          <a:xfrm>
            <a:off x="1869993" y="5726852"/>
            <a:ext cx="3216427" cy="574675"/>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6C680917-F86E-686B-E44D-41FE67AFF844}"/>
              </a:ext>
            </a:extLst>
          </p:cNvPr>
          <p:cNvSpPr/>
          <p:nvPr/>
        </p:nvSpPr>
        <p:spPr>
          <a:xfrm>
            <a:off x="11125200" y="1854164"/>
            <a:ext cx="1981200" cy="100333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2432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DBA2A6-97BE-083E-5D1E-92CC085B9D8B}"/>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FD0F521-D861-58BA-8970-4EDED3194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510A3726-080A-8799-0E82-259DBD0D4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33B2BBF-0C49-376B-7279-28292D0E60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F836BF07-7BAB-C1DB-E2ED-E91CA9670371}"/>
              </a:ext>
            </a:extLst>
          </p:cNvPr>
          <p:cNvSpPr>
            <a:spLocks noGrp="1"/>
          </p:cNvSpPr>
          <p:nvPr>
            <p:ph type="title"/>
          </p:nvPr>
        </p:nvSpPr>
        <p:spPr>
          <a:xfrm>
            <a:off x="7620000" y="166503"/>
            <a:ext cx="10117197" cy="1115690"/>
          </a:xfrm>
        </p:spPr>
        <p:txBody>
          <a:bodyPr/>
          <a:lstStyle/>
          <a:p>
            <a:r>
              <a:rPr lang="en-US" dirty="0"/>
              <a:t>KURTS Web App</a:t>
            </a:r>
          </a:p>
        </p:txBody>
      </p:sp>
      <p:sp>
        <p:nvSpPr>
          <p:cNvPr id="4" name="Text Placeholder 3">
            <a:extLst>
              <a:ext uri="{FF2B5EF4-FFF2-40B4-BE49-F238E27FC236}">
                <a16:creationId xmlns:a16="http://schemas.microsoft.com/office/drawing/2014/main" id="{14FA19D0-BF83-2302-72B1-E935E604565F}"/>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8316C7CA-E563-98DE-041D-F365C839B634}"/>
              </a:ext>
            </a:extLst>
          </p:cNvPr>
          <p:cNvPicPr>
            <a:picLocks noChangeAspect="1"/>
          </p:cNvPicPr>
          <p:nvPr/>
        </p:nvPicPr>
        <p:blipFill>
          <a:blip r:embed="rId6"/>
          <a:stretch>
            <a:fillRect/>
          </a:stretch>
        </p:blipFill>
        <p:spPr>
          <a:xfrm>
            <a:off x="914400" y="1939335"/>
            <a:ext cx="14616427" cy="6569009"/>
          </a:xfrm>
          <a:prstGeom prst="rect">
            <a:avLst/>
          </a:prstGeom>
        </p:spPr>
      </p:pic>
      <p:sp>
        <p:nvSpPr>
          <p:cNvPr id="10" name="Oval 9">
            <a:extLst>
              <a:ext uri="{FF2B5EF4-FFF2-40B4-BE49-F238E27FC236}">
                <a16:creationId xmlns:a16="http://schemas.microsoft.com/office/drawing/2014/main" id="{943E85E5-887C-F905-09EE-0EB79251A920}"/>
              </a:ext>
            </a:extLst>
          </p:cNvPr>
          <p:cNvSpPr/>
          <p:nvPr/>
        </p:nvSpPr>
        <p:spPr>
          <a:xfrm>
            <a:off x="11116498" y="5701231"/>
            <a:ext cx="3124200" cy="75485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69599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537B64-086C-9E66-8218-B21A5E50AB3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62E6F1D-EA15-79D3-6139-2098D94CF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2C77112B-01B5-14C3-ECBA-588EB1E57B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AAF328C-BCA7-1F34-9CE4-FC8B543DD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89C707E-7B3E-DE6C-79A5-25ED22240B6E}"/>
              </a:ext>
            </a:extLst>
          </p:cNvPr>
          <p:cNvSpPr>
            <a:spLocks noGrp="1"/>
          </p:cNvSpPr>
          <p:nvPr>
            <p:ph type="title"/>
          </p:nvPr>
        </p:nvSpPr>
        <p:spPr>
          <a:xfrm>
            <a:off x="7620000" y="166503"/>
            <a:ext cx="10117197" cy="1115690"/>
          </a:xfrm>
        </p:spPr>
        <p:txBody>
          <a:bodyPr/>
          <a:lstStyle/>
          <a:p>
            <a:r>
              <a:rPr lang="en-US" dirty="0"/>
              <a:t>KURTS Web App</a:t>
            </a:r>
          </a:p>
        </p:txBody>
      </p:sp>
      <p:sp>
        <p:nvSpPr>
          <p:cNvPr id="4" name="Text Placeholder 3">
            <a:extLst>
              <a:ext uri="{FF2B5EF4-FFF2-40B4-BE49-F238E27FC236}">
                <a16:creationId xmlns:a16="http://schemas.microsoft.com/office/drawing/2014/main" id="{38D0B7BF-367B-6B80-4A25-A1E305EEDFF2}"/>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93A1EEA6-1E99-3A98-7660-E5EC6DCD9A8E}"/>
              </a:ext>
            </a:extLst>
          </p:cNvPr>
          <p:cNvPicPr>
            <a:picLocks noChangeAspect="1"/>
          </p:cNvPicPr>
          <p:nvPr/>
        </p:nvPicPr>
        <p:blipFill>
          <a:blip r:embed="rId6"/>
          <a:stretch>
            <a:fillRect/>
          </a:stretch>
        </p:blipFill>
        <p:spPr>
          <a:xfrm>
            <a:off x="914400" y="1939335"/>
            <a:ext cx="14616427" cy="6569009"/>
          </a:xfrm>
          <a:prstGeom prst="rect">
            <a:avLst/>
          </a:prstGeom>
        </p:spPr>
      </p:pic>
      <p:sp>
        <p:nvSpPr>
          <p:cNvPr id="10" name="Oval 9">
            <a:extLst>
              <a:ext uri="{FF2B5EF4-FFF2-40B4-BE49-F238E27FC236}">
                <a16:creationId xmlns:a16="http://schemas.microsoft.com/office/drawing/2014/main" id="{CF272A02-F984-A311-4C57-455442C4E10B}"/>
              </a:ext>
            </a:extLst>
          </p:cNvPr>
          <p:cNvSpPr/>
          <p:nvPr/>
        </p:nvSpPr>
        <p:spPr>
          <a:xfrm>
            <a:off x="11116498" y="5701231"/>
            <a:ext cx="3124200" cy="75485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E4D13F26-E7DD-847A-CD46-9E059C5F5882}"/>
              </a:ext>
            </a:extLst>
          </p:cNvPr>
          <p:cNvPicPr>
            <a:picLocks noChangeAspect="1"/>
          </p:cNvPicPr>
          <p:nvPr/>
        </p:nvPicPr>
        <p:blipFill>
          <a:blip r:embed="rId7"/>
          <a:stretch>
            <a:fillRect/>
          </a:stretch>
        </p:blipFill>
        <p:spPr>
          <a:xfrm>
            <a:off x="893763" y="2010849"/>
            <a:ext cx="14616427" cy="6911939"/>
          </a:xfrm>
          <a:prstGeom prst="rect">
            <a:avLst/>
          </a:prstGeom>
        </p:spPr>
      </p:pic>
    </p:spTree>
    <p:extLst>
      <p:ext uri="{BB962C8B-B14F-4D97-AF65-F5344CB8AC3E}">
        <p14:creationId xmlns:p14="http://schemas.microsoft.com/office/powerpoint/2010/main" val="2647131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C68CBD2-4B8C-9F14-8D80-6218C97C61B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A03713B0-0AFC-733D-4EB0-BA06C5E6E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AF8FA0F-CF9B-97BA-56BA-1AAA33057C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8D32369-B0D2-7804-206D-7BD74EA8EA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30F028D-EDD6-B62F-4547-13A9E18F7EDB}"/>
              </a:ext>
            </a:extLst>
          </p:cNvPr>
          <p:cNvSpPr>
            <a:spLocks noGrp="1"/>
          </p:cNvSpPr>
          <p:nvPr>
            <p:ph type="title"/>
          </p:nvPr>
        </p:nvSpPr>
        <p:spPr>
          <a:xfrm>
            <a:off x="7620000" y="166503"/>
            <a:ext cx="10117197" cy="1115690"/>
          </a:xfrm>
        </p:spPr>
        <p:txBody>
          <a:bodyPr/>
          <a:lstStyle/>
          <a:p>
            <a:r>
              <a:rPr lang="en-US" dirty="0"/>
              <a:t>KURTS Web App</a:t>
            </a:r>
          </a:p>
        </p:txBody>
      </p:sp>
      <p:sp>
        <p:nvSpPr>
          <p:cNvPr id="4" name="Text Placeholder 3">
            <a:extLst>
              <a:ext uri="{FF2B5EF4-FFF2-40B4-BE49-F238E27FC236}">
                <a16:creationId xmlns:a16="http://schemas.microsoft.com/office/drawing/2014/main" id="{3B6DEA4E-FF07-E3F6-6D0A-C4077DE11744}"/>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B10CFDB9-3673-5BAC-2CD6-7D9BA08DDF43}"/>
              </a:ext>
            </a:extLst>
          </p:cNvPr>
          <p:cNvPicPr>
            <a:picLocks noChangeAspect="1"/>
          </p:cNvPicPr>
          <p:nvPr/>
        </p:nvPicPr>
        <p:blipFill>
          <a:blip r:embed="rId6"/>
          <a:stretch>
            <a:fillRect/>
          </a:stretch>
        </p:blipFill>
        <p:spPr>
          <a:xfrm>
            <a:off x="914400" y="1939335"/>
            <a:ext cx="14616427" cy="6569009"/>
          </a:xfrm>
          <a:prstGeom prst="rect">
            <a:avLst/>
          </a:prstGeom>
        </p:spPr>
      </p:pic>
      <p:sp>
        <p:nvSpPr>
          <p:cNvPr id="10" name="Oval 9">
            <a:extLst>
              <a:ext uri="{FF2B5EF4-FFF2-40B4-BE49-F238E27FC236}">
                <a16:creationId xmlns:a16="http://schemas.microsoft.com/office/drawing/2014/main" id="{C88BB4E5-968E-48C1-AEE2-6D97DD97829C}"/>
              </a:ext>
            </a:extLst>
          </p:cNvPr>
          <p:cNvSpPr/>
          <p:nvPr/>
        </p:nvSpPr>
        <p:spPr>
          <a:xfrm>
            <a:off x="11116498" y="5701231"/>
            <a:ext cx="3124200" cy="75485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39E5F400-30C1-CF1B-B6B0-153A7252C42B}"/>
              </a:ext>
            </a:extLst>
          </p:cNvPr>
          <p:cNvPicPr>
            <a:picLocks noChangeAspect="1"/>
          </p:cNvPicPr>
          <p:nvPr/>
        </p:nvPicPr>
        <p:blipFill>
          <a:blip r:embed="rId7"/>
          <a:stretch>
            <a:fillRect/>
          </a:stretch>
        </p:blipFill>
        <p:spPr>
          <a:xfrm>
            <a:off x="883823" y="1984342"/>
            <a:ext cx="14616427" cy="6950042"/>
          </a:xfrm>
          <a:prstGeom prst="rect">
            <a:avLst/>
          </a:prstGeom>
        </p:spPr>
      </p:pic>
      <p:sp>
        <p:nvSpPr>
          <p:cNvPr id="6" name="Oval 5">
            <a:extLst>
              <a:ext uri="{FF2B5EF4-FFF2-40B4-BE49-F238E27FC236}">
                <a16:creationId xmlns:a16="http://schemas.microsoft.com/office/drawing/2014/main" id="{9327FF25-AE20-A26A-4178-9C05B1D9E1BF}"/>
              </a:ext>
            </a:extLst>
          </p:cNvPr>
          <p:cNvSpPr/>
          <p:nvPr/>
        </p:nvSpPr>
        <p:spPr>
          <a:xfrm>
            <a:off x="1676400" y="8115300"/>
            <a:ext cx="3124200" cy="1039813"/>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82811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AD7F853-E545-7AF1-FB4F-13DAB90E7FA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150E146-3C34-1A38-169E-FD314DE55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A0CA0E2-567B-F4C9-AFAA-349259BFC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7A435DE-C495-CB6D-3E4D-FDA580B441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B185217-DFDF-21DC-8E61-18ECF6E7CD5F}"/>
              </a:ext>
            </a:extLst>
          </p:cNvPr>
          <p:cNvSpPr>
            <a:spLocks noGrp="1"/>
          </p:cNvSpPr>
          <p:nvPr>
            <p:ph type="title"/>
          </p:nvPr>
        </p:nvSpPr>
        <p:spPr>
          <a:xfrm>
            <a:off x="7620000" y="166503"/>
            <a:ext cx="10117197" cy="1115690"/>
          </a:xfrm>
        </p:spPr>
        <p:txBody>
          <a:bodyPr/>
          <a:lstStyle/>
          <a:p>
            <a:r>
              <a:rPr lang="en-US" dirty="0"/>
              <a:t>KURTS Web App</a:t>
            </a:r>
          </a:p>
        </p:txBody>
      </p:sp>
      <p:sp>
        <p:nvSpPr>
          <p:cNvPr id="4" name="Text Placeholder 3">
            <a:extLst>
              <a:ext uri="{FF2B5EF4-FFF2-40B4-BE49-F238E27FC236}">
                <a16:creationId xmlns:a16="http://schemas.microsoft.com/office/drawing/2014/main" id="{7F3B33B4-3C63-299B-A302-373E08095C21}"/>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35349371-CC89-1D5B-88C3-5DEC0825E2FF}"/>
              </a:ext>
            </a:extLst>
          </p:cNvPr>
          <p:cNvPicPr>
            <a:picLocks noChangeAspect="1"/>
          </p:cNvPicPr>
          <p:nvPr/>
        </p:nvPicPr>
        <p:blipFill>
          <a:blip r:embed="rId6"/>
          <a:stretch>
            <a:fillRect/>
          </a:stretch>
        </p:blipFill>
        <p:spPr>
          <a:xfrm>
            <a:off x="914400" y="1939335"/>
            <a:ext cx="14616427" cy="6569009"/>
          </a:xfrm>
          <a:prstGeom prst="rect">
            <a:avLst/>
          </a:prstGeom>
        </p:spPr>
      </p:pic>
      <p:sp>
        <p:nvSpPr>
          <p:cNvPr id="10" name="Oval 9">
            <a:extLst>
              <a:ext uri="{FF2B5EF4-FFF2-40B4-BE49-F238E27FC236}">
                <a16:creationId xmlns:a16="http://schemas.microsoft.com/office/drawing/2014/main" id="{0B8EB2BF-0254-54B7-DB07-0E086E45ECB8}"/>
              </a:ext>
            </a:extLst>
          </p:cNvPr>
          <p:cNvSpPr/>
          <p:nvPr/>
        </p:nvSpPr>
        <p:spPr>
          <a:xfrm>
            <a:off x="11116498" y="5701231"/>
            <a:ext cx="3124200" cy="75485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6" name="Picture 5">
            <a:extLst>
              <a:ext uri="{FF2B5EF4-FFF2-40B4-BE49-F238E27FC236}">
                <a16:creationId xmlns:a16="http://schemas.microsoft.com/office/drawing/2014/main" id="{F08AA67A-D77D-C5E0-B1F9-95A79A054153}"/>
              </a:ext>
            </a:extLst>
          </p:cNvPr>
          <p:cNvPicPr>
            <a:picLocks noChangeAspect="1"/>
          </p:cNvPicPr>
          <p:nvPr/>
        </p:nvPicPr>
        <p:blipFill>
          <a:blip r:embed="rId7"/>
          <a:stretch>
            <a:fillRect/>
          </a:stretch>
        </p:blipFill>
        <p:spPr>
          <a:xfrm>
            <a:off x="874019" y="2012191"/>
            <a:ext cx="14656808" cy="6934801"/>
          </a:xfrm>
          <a:prstGeom prst="rect">
            <a:avLst/>
          </a:prstGeom>
        </p:spPr>
      </p:pic>
    </p:spTree>
    <p:extLst>
      <p:ext uri="{BB962C8B-B14F-4D97-AF65-F5344CB8AC3E}">
        <p14:creationId xmlns:p14="http://schemas.microsoft.com/office/powerpoint/2010/main" val="1686113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6BC90B-0C75-644B-5CE1-049871C9EB4A}"/>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7A3C633A-EF11-5136-807A-4F7F265DE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C8C6338-F4AC-D33D-A7D8-D57F4E1F2B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F5F955E1-8DA2-AD99-F263-291730E0BB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8E3BFB7-1F0F-254D-F274-76EF20CFB5EA}"/>
              </a:ext>
            </a:extLst>
          </p:cNvPr>
          <p:cNvSpPr>
            <a:spLocks noGrp="1"/>
          </p:cNvSpPr>
          <p:nvPr>
            <p:ph type="title"/>
          </p:nvPr>
        </p:nvSpPr>
        <p:spPr>
          <a:xfrm>
            <a:off x="1600200" y="668842"/>
            <a:ext cx="15011400" cy="1115690"/>
          </a:xfrm>
        </p:spPr>
        <p:txBody>
          <a:bodyPr/>
          <a:lstStyle/>
          <a:p>
            <a:r>
              <a:rPr lang="en-US" dirty="0"/>
              <a:t>Request Access to KURTS Mobile</a:t>
            </a:r>
          </a:p>
        </p:txBody>
      </p:sp>
      <p:sp>
        <p:nvSpPr>
          <p:cNvPr id="3" name="Text Placeholder 2">
            <a:extLst>
              <a:ext uri="{FF2B5EF4-FFF2-40B4-BE49-F238E27FC236}">
                <a16:creationId xmlns:a16="http://schemas.microsoft.com/office/drawing/2014/main" id="{7265014E-B15E-F946-CC2A-E7CDF3541BEF}"/>
              </a:ext>
            </a:extLst>
          </p:cNvPr>
          <p:cNvSpPr>
            <a:spLocks noGrp="1"/>
          </p:cNvSpPr>
          <p:nvPr>
            <p:ph type="body" idx="1"/>
          </p:nvPr>
        </p:nvSpPr>
        <p:spPr>
          <a:xfrm>
            <a:off x="914400" y="2365375"/>
            <a:ext cx="16459200" cy="984885"/>
          </a:xfrm>
        </p:spPr>
        <p:txBody>
          <a:bodyPr/>
          <a:lstStyle/>
          <a:p>
            <a:r>
              <a:rPr lang="en-US" sz="3200" dirty="0">
                <a:hlinkClick r:id="rId6"/>
              </a:rPr>
              <a:t>https://kymsoffice.sharepoint.com/sites/gisteam/KYTCGISSupport/KYTCGISApplications/SitePages/KURTS.aspx#about-kurts</a:t>
            </a:r>
            <a:endParaRPr lang="en-US" sz="3200" dirty="0"/>
          </a:p>
        </p:txBody>
      </p:sp>
      <p:pic>
        <p:nvPicPr>
          <p:cNvPr id="5" name="Picture 4">
            <a:extLst>
              <a:ext uri="{FF2B5EF4-FFF2-40B4-BE49-F238E27FC236}">
                <a16:creationId xmlns:a16="http://schemas.microsoft.com/office/drawing/2014/main" id="{10B4417A-20D1-93FB-CE12-2F75D1EA0D39}"/>
              </a:ext>
            </a:extLst>
          </p:cNvPr>
          <p:cNvPicPr>
            <a:picLocks noChangeAspect="1"/>
          </p:cNvPicPr>
          <p:nvPr/>
        </p:nvPicPr>
        <p:blipFill>
          <a:blip r:embed="rId7"/>
          <a:stretch>
            <a:fillRect/>
          </a:stretch>
        </p:blipFill>
        <p:spPr>
          <a:xfrm>
            <a:off x="6266753" y="3162300"/>
            <a:ext cx="11705334" cy="6340389"/>
          </a:xfrm>
          <a:prstGeom prst="rect">
            <a:avLst/>
          </a:prstGeom>
        </p:spPr>
      </p:pic>
      <p:pic>
        <p:nvPicPr>
          <p:cNvPr id="10" name="Picture 9" descr="QR Code Image">
            <a:extLst>
              <a:ext uri="{FF2B5EF4-FFF2-40B4-BE49-F238E27FC236}">
                <a16:creationId xmlns:a16="http://schemas.microsoft.com/office/drawing/2014/main" id="{4309F8F8-AE29-BB43-0893-989A18ED0486}"/>
              </a:ext>
            </a:extLst>
          </p:cNvPr>
          <p:cNvPicPr>
            <a:picLocks noChangeAspect="1"/>
          </p:cNvPicPr>
          <p:nvPr/>
        </p:nvPicPr>
        <p:blipFill>
          <a:blip r:embed="rId8"/>
          <a:stretch>
            <a:fillRect/>
          </a:stretch>
        </p:blipFill>
        <p:spPr>
          <a:xfrm>
            <a:off x="1596887" y="3771900"/>
            <a:ext cx="3421326" cy="3421326"/>
          </a:xfrm>
          <a:prstGeom prst="rect">
            <a:avLst/>
          </a:prstGeom>
        </p:spPr>
      </p:pic>
      <p:sp>
        <p:nvSpPr>
          <p:cNvPr id="11" name="Oval 10">
            <a:extLst>
              <a:ext uri="{FF2B5EF4-FFF2-40B4-BE49-F238E27FC236}">
                <a16:creationId xmlns:a16="http://schemas.microsoft.com/office/drawing/2014/main" id="{FF4E0202-3199-2D60-01BA-5830BBC6B143}"/>
              </a:ext>
            </a:extLst>
          </p:cNvPr>
          <p:cNvSpPr/>
          <p:nvPr/>
        </p:nvSpPr>
        <p:spPr>
          <a:xfrm>
            <a:off x="9105900" y="8039100"/>
            <a:ext cx="2314575" cy="984885"/>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76879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7BD2EB5-C3BD-0149-13FF-FB70096981AC}"/>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0E4370D9-C659-0E1F-B52E-256500483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24A5F608-96C8-EEA6-3A9D-024FBE80D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96FAD319-2A94-5EFD-F112-7D8C2FEC10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50C2A65-638B-A227-B622-07D75C559B53}"/>
              </a:ext>
            </a:extLst>
          </p:cNvPr>
          <p:cNvSpPr>
            <a:spLocks noGrp="1"/>
          </p:cNvSpPr>
          <p:nvPr>
            <p:ph type="title"/>
          </p:nvPr>
        </p:nvSpPr>
        <p:spPr>
          <a:xfrm>
            <a:off x="1600200" y="668842"/>
            <a:ext cx="15011400" cy="1115690"/>
          </a:xfrm>
        </p:spPr>
        <p:txBody>
          <a:bodyPr/>
          <a:lstStyle/>
          <a:p>
            <a:r>
              <a:rPr lang="en-US" dirty="0"/>
              <a:t>Questions?</a:t>
            </a:r>
          </a:p>
        </p:txBody>
      </p:sp>
      <p:sp>
        <p:nvSpPr>
          <p:cNvPr id="3" name="Text Placeholder 2">
            <a:extLst>
              <a:ext uri="{FF2B5EF4-FFF2-40B4-BE49-F238E27FC236}">
                <a16:creationId xmlns:a16="http://schemas.microsoft.com/office/drawing/2014/main" id="{4D276F8D-77D7-5616-C446-5613E3AFC130}"/>
              </a:ext>
            </a:extLst>
          </p:cNvPr>
          <p:cNvSpPr>
            <a:spLocks noGrp="1"/>
          </p:cNvSpPr>
          <p:nvPr>
            <p:ph type="body" idx="1"/>
          </p:nvPr>
        </p:nvSpPr>
        <p:spPr>
          <a:xfrm>
            <a:off x="838200" y="3335338"/>
            <a:ext cx="6172200" cy="3250121"/>
          </a:xfrm>
        </p:spPr>
        <p:txBody>
          <a:bodyPr/>
          <a:lstStyle/>
          <a:p>
            <a:r>
              <a:rPr lang="en-US" sz="3200" b="1" dirty="0"/>
              <a:t>Lisa Johanningsmeier</a:t>
            </a:r>
            <a:endParaRPr lang="en-US" sz="3200" dirty="0"/>
          </a:p>
          <a:p>
            <a:r>
              <a:rPr lang="en-US" sz="3200" cap="small" dirty="0"/>
              <a:t>Transportation Engineering Technologist III</a:t>
            </a:r>
            <a:endParaRPr lang="en-US" sz="3200" dirty="0"/>
          </a:p>
          <a:p>
            <a:r>
              <a:rPr lang="en-US" sz="3200" dirty="0"/>
              <a:t>District 5 Utilities Section</a:t>
            </a:r>
          </a:p>
          <a:p>
            <a:r>
              <a:rPr lang="en-US" sz="3200" dirty="0">
                <a:hlinkClick r:id="rId6"/>
              </a:rPr>
              <a:t>Lisa.Johanningsmeier@ky.gov</a:t>
            </a:r>
            <a:r>
              <a:rPr lang="en-US" sz="3200" dirty="0"/>
              <a:t> </a:t>
            </a:r>
            <a:br>
              <a:rPr lang="en-US" sz="3200" dirty="0"/>
            </a:br>
            <a:endParaRPr lang="en-US" sz="3200" dirty="0"/>
          </a:p>
        </p:txBody>
      </p:sp>
      <p:sp>
        <p:nvSpPr>
          <p:cNvPr id="6" name="Text Placeholder 2">
            <a:extLst>
              <a:ext uri="{FF2B5EF4-FFF2-40B4-BE49-F238E27FC236}">
                <a16:creationId xmlns:a16="http://schemas.microsoft.com/office/drawing/2014/main" id="{661C986F-D08B-E2A4-45EC-AD04AA2F379B}"/>
              </a:ext>
            </a:extLst>
          </p:cNvPr>
          <p:cNvSpPr txBox="1">
            <a:spLocks/>
          </p:cNvSpPr>
          <p:nvPr/>
        </p:nvSpPr>
        <p:spPr bwMode="auto">
          <a:xfrm>
            <a:off x="8915400" y="3335338"/>
            <a:ext cx="6172200" cy="275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3200" b="1" kern="0" dirty="0"/>
              <a:t>Allen Rust</a:t>
            </a:r>
            <a:endParaRPr lang="en-US" sz="3200" kern="0" dirty="0"/>
          </a:p>
          <a:p>
            <a:r>
              <a:rPr lang="en-US" sz="3200" kern="0" cap="small" dirty="0"/>
              <a:t>Transportation Engineer Specialist</a:t>
            </a:r>
            <a:endParaRPr lang="en-US" sz="3200" kern="0" dirty="0"/>
          </a:p>
          <a:p>
            <a:r>
              <a:rPr lang="en-US" sz="3200" kern="0" dirty="0"/>
              <a:t>Central Office Rail Coordinator</a:t>
            </a:r>
          </a:p>
          <a:p>
            <a:r>
              <a:rPr lang="en-US" sz="3200" kern="0" dirty="0">
                <a:hlinkClick r:id="rId7"/>
              </a:rPr>
              <a:t>Allen.Rust@KY.gov</a:t>
            </a:r>
            <a:r>
              <a:rPr lang="en-US" sz="3200" kern="0" dirty="0"/>
              <a:t> </a:t>
            </a:r>
            <a:br>
              <a:rPr lang="en-US" sz="3200" kern="0" dirty="0"/>
            </a:br>
            <a:endParaRPr lang="en-US" sz="3200" kern="0" dirty="0"/>
          </a:p>
        </p:txBody>
      </p:sp>
      <p:pic>
        <p:nvPicPr>
          <p:cNvPr id="8" name="Picture 7" descr="QR Code Image">
            <a:extLst>
              <a:ext uri="{FF2B5EF4-FFF2-40B4-BE49-F238E27FC236}">
                <a16:creationId xmlns:a16="http://schemas.microsoft.com/office/drawing/2014/main" id="{3ED3015E-DB37-D394-9F59-CAAD20B2AA3B}"/>
              </a:ext>
            </a:extLst>
          </p:cNvPr>
          <p:cNvPicPr>
            <a:picLocks noChangeAspect="1"/>
          </p:cNvPicPr>
          <p:nvPr/>
        </p:nvPicPr>
        <p:blipFill>
          <a:blip r:embed="rId8"/>
          <a:stretch>
            <a:fillRect/>
          </a:stretch>
        </p:blipFill>
        <p:spPr>
          <a:xfrm>
            <a:off x="6593418" y="6196832"/>
            <a:ext cx="3421326" cy="3421326"/>
          </a:xfrm>
          <a:prstGeom prst="rect">
            <a:avLst/>
          </a:prstGeom>
        </p:spPr>
      </p:pic>
    </p:spTree>
    <p:extLst>
      <p:ext uri="{BB962C8B-B14F-4D97-AF65-F5344CB8AC3E}">
        <p14:creationId xmlns:p14="http://schemas.microsoft.com/office/powerpoint/2010/main" val="4227000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tility Inspections" id="{3677D108-6CF3-4F0E-A3AB-CE0A88276533}" vid="{7E88F7BB-A004-4DC6-9DCA-FECE575870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Lisa Johanningsmeier, Allen Rust</Speakers>
    <Section xmlns="b47a5aad-adfb-4dac-9d3f-47090e67d565">9, 1:50</Section>
  </documentManagement>
</p:properties>
</file>

<file path=customXml/itemProps1.xml><?xml version="1.0" encoding="utf-8"?>
<ds:datastoreItem xmlns:ds="http://schemas.openxmlformats.org/officeDocument/2006/customXml" ds:itemID="{0151260C-C3F3-4793-A9B0-0BC90B632E08}"/>
</file>

<file path=customXml/itemProps2.xml><?xml version="1.0" encoding="utf-8"?>
<ds:datastoreItem xmlns:ds="http://schemas.openxmlformats.org/officeDocument/2006/customXml" ds:itemID="{268A9FC6-6F87-4B1D-A027-7D261CDD331A}"/>
</file>

<file path=customXml/itemProps3.xml><?xml version="1.0" encoding="utf-8"?>
<ds:datastoreItem xmlns:ds="http://schemas.openxmlformats.org/officeDocument/2006/customXml" ds:itemID="{20FF6454-8AFF-42FD-8DA0-CBD82553FD0D}"/>
</file>

<file path=docProps/app.xml><?xml version="1.0" encoding="utf-8"?>
<Properties xmlns="http://schemas.openxmlformats.org/officeDocument/2006/extended-properties" xmlns:vt="http://schemas.openxmlformats.org/officeDocument/2006/docPropsVTypes">
  <Template>Utility Inspections</Template>
  <TotalTime>310</TotalTime>
  <Words>1621</Words>
  <Application>Microsoft Office PowerPoint</Application>
  <PresentationFormat>Custom</PresentationFormat>
  <Paragraphs>180</Paragraphs>
  <Slides>29</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Arial</vt:lpstr>
      <vt:lpstr>Calibri</vt:lpstr>
      <vt:lpstr>MicrogrammaExtDBol</vt:lpstr>
      <vt:lpstr>Office Theme</vt:lpstr>
      <vt:lpstr>Utility Relocation  Inspection Standards</vt:lpstr>
      <vt:lpstr>Why Utility Inspection?</vt:lpstr>
      <vt:lpstr>Why Utility Inspection?</vt:lpstr>
      <vt:lpstr>Frequency of Inspection</vt:lpstr>
      <vt:lpstr>Inspection Information</vt:lpstr>
      <vt:lpstr>Compliance with Policy and Agreement</vt:lpstr>
      <vt:lpstr>Safe Operations</vt:lpstr>
      <vt:lpstr>Progress and Schedule</vt:lpstr>
      <vt:lpstr>Inspection Recorded in KURTS</vt:lpstr>
      <vt:lpstr>Inspection Recorded in Kurts</vt:lpstr>
      <vt:lpstr>Location of Work</vt:lpstr>
      <vt:lpstr>Location of Work</vt:lpstr>
      <vt:lpstr>Other Benefits on Utility Inspection</vt:lpstr>
      <vt:lpstr>Inspection Health Dashboard</vt:lpstr>
      <vt:lpstr>How to Record Inspections</vt:lpstr>
      <vt:lpstr>KURTS Mobile</vt:lpstr>
      <vt:lpstr>KURTS Mobile</vt:lpstr>
      <vt:lpstr>KURTS Mobile</vt:lpstr>
      <vt:lpstr>KURTS Mobile</vt:lpstr>
      <vt:lpstr>KURTS Mobile</vt:lpstr>
      <vt:lpstr>KURTS Mobile</vt:lpstr>
      <vt:lpstr>KURTS Mobile</vt:lpstr>
      <vt:lpstr>KURTS Mobile</vt:lpstr>
      <vt:lpstr>KURTS Web App</vt:lpstr>
      <vt:lpstr>KURTS Web App</vt:lpstr>
      <vt:lpstr>KURTS Web App</vt:lpstr>
      <vt:lpstr>KURTS Web App</vt:lpstr>
      <vt:lpstr>Request Access to KURTS Mobile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Johanningsmeier, Lisa R (KYTC-D05)</dc:creator>
  <cp:lastModifiedBy>Rust, Allen M (KYTC)</cp:lastModifiedBy>
  <cp:revision>2</cp:revision>
  <dcterms:created xsi:type="dcterms:W3CDTF">2026-08-10T19:45:47Z</dcterms:created>
  <dcterms:modified xsi:type="dcterms:W3CDTF">2026-09-09T13:02:06Z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